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02"/>
  </p:notesMasterIdLst>
  <p:handoutMasterIdLst>
    <p:handoutMasterId r:id="rId103"/>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402" r:id="rId51"/>
    <p:sldId id="404" r:id="rId52"/>
    <p:sldId id="409" r:id="rId53"/>
    <p:sldId id="407" r:id="rId54"/>
    <p:sldId id="354" r:id="rId55"/>
    <p:sldId id="355" r:id="rId56"/>
    <p:sldId id="356" r:id="rId57"/>
    <p:sldId id="401" r:id="rId58"/>
    <p:sldId id="358" r:id="rId59"/>
    <p:sldId id="359" r:id="rId60"/>
    <p:sldId id="360" r:id="rId61"/>
    <p:sldId id="361" r:id="rId62"/>
    <p:sldId id="362" r:id="rId63"/>
    <p:sldId id="363" r:id="rId64"/>
    <p:sldId id="364" r:id="rId65"/>
    <p:sldId id="365" r:id="rId66"/>
    <p:sldId id="366" r:id="rId67"/>
    <p:sldId id="367" r:id="rId68"/>
    <p:sldId id="368" r:id="rId69"/>
    <p:sldId id="369" r:id="rId70"/>
    <p:sldId id="370" r:id="rId71"/>
    <p:sldId id="410" r:id="rId72"/>
    <p:sldId id="411" r:id="rId73"/>
    <p:sldId id="412" r:id="rId74"/>
    <p:sldId id="413"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385" r:id="rId90"/>
    <p:sldId id="386" r:id="rId91"/>
    <p:sldId id="387" r:id="rId92"/>
    <p:sldId id="388" r:id="rId93"/>
    <p:sldId id="389" r:id="rId94"/>
    <p:sldId id="390" r:id="rId95"/>
    <p:sldId id="391" r:id="rId96"/>
    <p:sldId id="392" r:id="rId97"/>
    <p:sldId id="393" r:id="rId98"/>
    <p:sldId id="394" r:id="rId99"/>
    <p:sldId id="395" r:id="rId100"/>
    <p:sldId id="305" r:id="rId10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91512" autoAdjust="0"/>
  </p:normalViewPr>
  <p:slideViewPr>
    <p:cSldViewPr snapToGrid="0" snapToObjects="1">
      <p:cViewPr varScale="1">
        <p:scale>
          <a:sx n="77" d="100"/>
          <a:sy n="77" d="100"/>
        </p:scale>
        <p:origin x="1411" y="58"/>
      </p:cViewPr>
      <p:guideLst>
        <p:guide orient="horz" pos="2160"/>
        <p:guide pos="2880"/>
      </p:guideLst>
    </p:cSldViewPr>
  </p:slideViewPr>
  <p:outlineViewPr>
    <p:cViewPr>
      <p:scale>
        <a:sx n="33" d="100"/>
        <a:sy n="33" d="100"/>
      </p:scale>
      <p:origin x="0" y="-53808"/>
    </p:cViewPr>
  </p:outlineViewPr>
  <p:notesTextViewPr>
    <p:cViewPr>
      <p:scale>
        <a:sx n="100" d="100"/>
        <a:sy n="100" d="100"/>
      </p:scale>
      <p:origin x="0" y="0"/>
    </p:cViewPr>
  </p:notesTextViewPr>
  <p:sorterViewPr>
    <p:cViewPr>
      <p:scale>
        <a:sx n="66" d="100"/>
        <a:sy n="66" d="100"/>
      </p:scale>
      <p:origin x="0" y="-81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eaLnBrk="1" hangingPunct="1">
              <a:spcBef>
                <a:spcPct val="0"/>
              </a:spcBef>
              <a:defRPr/>
            </a:pPr>
            <a:r>
              <a:rPr lang="en-US" altLang="en-US" dirty="0" smtClean="0">
                <a:ea typeface="ＭＳ Ｐゴシック" panose="020B0600070205080204" pitchFamily="34" charset="-128"/>
              </a:rPr>
              <a:t>During this lesson, students will learn about the roles and responsibilities of an EMT. </a:t>
            </a:r>
          </a:p>
          <a:p>
            <a:pPr>
              <a:defRPr/>
            </a:pPr>
            <a:endParaRPr lang="en-US" altLang="en-US" b="1" dirty="0" smtClean="0">
              <a:ea typeface="ＭＳ Ｐゴシック" panose="020B0600070205080204" pitchFamily="34" charset="-128"/>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dirty="0" smtClean="0">
                <a:ea typeface="ＭＳ Ｐゴシック" panose="020B0600070205080204" pitchFamily="34" charset="-128"/>
              </a:rPr>
              <a:t>Assign the associated section of MyBRADYLab and review student scores. Review the chapter material in the Instructor Resources, which includes Student Handouts, PowerPoint slides, and the MyTest Program.</a:t>
            </a:r>
          </a:p>
          <a:p>
            <a:pPr>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endParaRPr lang="en-US" altLang="en-US" sz="2000" dirty="0" smtClean="0">
              <a:ea typeface="ＭＳ Ｐゴシック" panose="020B0600070205080204" pitchFamily="34" charset="-128"/>
            </a:endParaRPr>
          </a:p>
          <a:p>
            <a:pPr>
              <a:defRPr/>
            </a:pPr>
            <a:endParaRPr lang="en-US" altLang="en-US"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instructor’s responsibility.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face is extremely vascular. Facial injuries, even otherwise minor ones, may bleed profusely. Blood and pieces of broken bone, teeth, and other tissues can cause airway compromise when the face is injured.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064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structures are contained in the neck?</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would be the consequences of injury to the thyroid gland in the neck?</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9357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neck contains the major arteries (carotid) and veins (jugular) that carry blood to and from the head. It also contains major structures of the airway, including the trachea and the larynx.</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8891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face injury arouses fear of permanent facial disfigurement or scarring. A neck injury might cause fear of immediate lethal bleeding or breathing difficulty. These patients and their friends and family at the scene can be emotionally distraught or panicked.</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causes of airway compromise in the patient with injuries to the eye, face, or neck?</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9830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assessment procedures and considerations described here apply to specific eye, face, and neck injuries.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2407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Open the airway with a jaw-thrust maneuver and suction vomitus and other substances as needed.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547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making a priority decision, consider any patient with chemical burns to the eye, an impaled object in the eye, an extruded eyeball, respiratory distress, severe injuries to the face or neck, major bleeding, suspected spinal column or cord injury, or airway compromise to be a high priority for immediate transport with assessment and emergency care continuing en route.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7076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Obtain a history of the patient. Particularly in the case of eye injuries, where time can mean the difference between sight and loss of vision, ask the patient or bystanders questions about the events leading up to the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9702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Conduct a reassessment and check interventions. Monitor especially for deterioration of mental status, airway, or breathing.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1984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you conduct the physical exam on a patient with an eye injury, assess the eyes separately and together with a small penlight.</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should you look for in the assessment of an injured eye?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assess students' ability to integrate the knowledge in this section, have groups of students write five to ten questions they predict would be on an exam covering this material. Have each group quiz the rest of the class.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103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4613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Inspect the pupils for size, shape, equality, and reactivity to light.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97797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Additionally, ask the patient to follow your finger as you move it left and right, up and down, to evaluate eye movements in all directions for abnormal gaze, paralysis of gaze, or pain on movement.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3161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If the eye is swollen shut, avoid any unnecessary manipulation in examining the eye.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Do not try to force the eyelid open unless you must wash out chemicals.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Consult medical direction or local protocol before irrigating the eye. Some jurisdictions do not permit irrigating an injured eye, except in the case of a chemical burn.</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Do not put salve or medicine in an injured eye.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Do not remove blood or blood clots from the eye. Sponge blood from the face to help keep the patient comfortable, but leave the eye alone.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Have the patient lie down and keep quiet. Never let a patient with an eye injury walk without help, especially up or down stairs. The patient should be transported with the head elevated unless other injuries preclude this from occurring.</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Limit use of the uninjured eye. It is usually best to cover it, along with the injured eye. Eyes move together, and if the patient is using the uninjured eye, chances are the injured eye is moving too.</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Give the patient nothing by mouth in case general anesthesia is required at the hospital.</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Every patient with an eye injury must be transported for evaluation by a physician.</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Never apply direct pressure to an injured eye.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If possible, bring the liquid or material to which the eye was exposed with the patient. If it is too dangerous or not possible to do so, clearly note the substance and ensure that the information is left with the receiving medical facility personnel.</a:t>
            </a: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2689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Foreign objects, such as particles of dirt, sand, cinders, coal dust, or fine pieces of metal, can be blown or driven into the eye and lodged there.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remove an object from the white of the eye, pull down the lower lid while the patient looks up or pull up the upper lid while the patient looks down. Then remove the object with a piece of sterile gauze or a swab.</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foreign object becomes lodged in the eyeball, do not attempt to disturb it. Place a bandage over both eyes and transport the patient as soon as possible.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885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Do not remove an embedded foreign object; bandage both eyes and transport.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485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possible, flush the eye with clean water, holding the eyelids apart. If you cannot flush the eye, the removal technique depends on where the object is located.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3351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object is under the upper lid, draw the upper lid down over the lower lid. As the upper lid returns to its normal position, the undersurfaces will be drawn over the lower lashes, possibly removing the object. If the object remains, grasp the lashes of the upper lid and turn the lid upward over a cotton swab or a similar object, which is called lid eversion. Carefully remove the object with the corner of a piece of sterile gauze or a swab. If the object is under the lower lid, pull down the lid and remove the object with sterile gauze or a swab.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2950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object is under the upper lid, draw the upper lid down over the lower lid.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6517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object remains, grasp the lashes of the upper lid.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9189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Turn the lid upward over a cotton swab or a similar object, which is called lid eversion.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305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Their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1277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Carefully remove the object with the corner of a piece of sterile gauze or a swab.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0146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Injuries serious enough to cause orbital fractures can also cause cervical spinal trauma.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0687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Orbital fractures can require hospitalization and possible surgery. If the signs and symptoms lead you to suspect a possible orbital fracture, take the above emergency care steps.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8106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Lid injuries include bruising, burns, and lacerations. Because the eyelid is richly supplied with blood vessels, lacerations can cause profuse bleeding. Anything that lacerates the lid can also cause damage to the tear drainage system or eyeball, so assess the injury carefully. Inspect the area around the lid for evidence of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2083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Control bleeding with light pressure from a dressing; use no pressure at all if the eyeball itself may be injured. Cover the lid with a sterile bandage soaked in saline to keep the wound from drying.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2584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Deep lacerations and penetrating injuries can cut the cornea, causing the contents of the eyeball to spill out.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0655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injury to the cornea is common and often results from a direct blow to the eye or from a foreign body under the eyelid that irritates the corneal surface.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attempt to remove the object if flushing is not effective.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4816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use a patch or any kind of pressure if you suspect a ruptured eyeball, because pressure can force the eye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contents to leak out. Avoid the use of cold packs over the globe. If you apply an eye shield to the injured eye, be sure that it puts no pressure on the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4777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signs and symptoms of chemical burns to the eye include a history consistent with exposure; irritated, swollen eyelids; redness of the eye or red streaks across the surface of the eye; blurred or diminished vision; excruciating pain in the eyes; or irritated, burned skin around the eyes.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6922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during your scene size-up and primary assessment, you determine the MOI is a chemical to the eye, you must begin treatment immediately.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791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722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Following irrigation, avoid contaminating your own eyes by washing your hands thoroughly and using a nail brush to clean under your fingernails.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7998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Do not use any irrigants other than sterile saline available on the ambulance or clean tap water.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2623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Treatment for both is the same. Place the patient supine and immobilize the head and spine. Encircle the eye and the impaled object or extruded eyeball with a gauze dressing or other suitable material, such as soft, sterile cloth. Do not apply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0739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Although an impaled object in the eye or extruded eyeball should be treated with great urgency, you should not manipulate the eye during treatment.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0806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Encircle the eye and the impaled object or extruded eyeball with a gauze dressing or other suitable material such as soft, sterile cloth. Do not apply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36260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Place a metal shield, crushed paper cup, or cone over the impaled object or extruded eyeball. Do not use a Styrofoam cup because it can crumble. The impaled object or eyeball should not touch the top or sides of the cup.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2257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Generally, you should remove contact lenses if:</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There has been a chemical burn to the eye.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patient is unresponsive and is wearing hard contact lenses, and transport time will be lengthy or delayed.</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Generally, you should </a:t>
            </a:r>
            <a:r>
              <a:rPr lang="en-US" i="1">
                <a:solidFill>
                  <a:prstClr val="black"/>
                </a:solidFill>
                <a:latin typeface="Calibri"/>
                <a:ea typeface="ＭＳ Ｐゴシック" charset="-128"/>
              </a:rPr>
              <a:t>not </a:t>
            </a:r>
            <a:r>
              <a:rPr lang="en-US">
                <a:solidFill>
                  <a:prstClr val="black"/>
                </a:solidFill>
                <a:latin typeface="Calibri"/>
                <a:ea typeface="ＭＳ Ｐゴシック" charset="-128"/>
              </a:rPr>
              <a:t>remove contact lenses if:</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eyeball is injured (other than a chemical burn).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Transport time is short enough to allow emergency department personnel to remove the lenses.</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5119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You can remove soft lenses with the following method:</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With your middle fingertip on the lower lid, pull the lid down.</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Place your index fingertip on the lower edge of the lens, then slide the lens down to the sclera, or white of the eye.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Compress the lens gently between your thumb and index finger, allowing air to get underneath it, and remove it from the eye.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If the lens has dehydrated on the eye, run sterile saline across the eye surface, slide the lens off the cornea, and pinch it up to remove it.</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Store the removed soft contact lens in water or a saline solution.</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3858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Removing hard contact lenses:</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Separate the eyelids.</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Position the visible lens over the cornea by manipulating the eyelids.</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Place your thumbs gently on the top and bottom eyelids, and open the eyelids wide.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Gently press the eyelids down and forward to the edges of the lens.</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Press the lower eyelid slightly harder and move it under the bottom edge of the lens.</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Move the eyelids toward each other, then slide the lens out between them.</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4638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primary complications of facial injury?</a:t>
            </a:r>
          </a:p>
          <a:p>
            <a:pPr marL="171450" lvl="0" indent="-171450" fontAlgn="base">
              <a:spcBef>
                <a:spcPct val="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your concerns for a patient whose injury results in missing teeth?</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 patient received a glancing shotgun blast to the right side of the face, which was largely destroyed. They are alert and oriented, though extremely distraught. They have a large amount of bleeding from the wounds, but are able to manage their airway as long as they are sitting up. Given the mechanism of injury, you are aware that there is some risk of cervical spinal injury. How will you balance airway management with concern over the cervical spine?</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797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0887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specialized structures of the face, prone to injury because of their location, can be permanently damaged.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3519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Many injuries of the face stem from impacts strong enough to cause cervical spinal damage or a skull fracture.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88793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Many such injuries are life-threatening because they compromise the upper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6453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Facial injuries might need aggressive maneuvers to establish and maintain an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3876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Injuries to the face are quite common. Approximately 75 percent of all those involved in motor vehicle accidents sustain at least minor facial trauma.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1144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any case of severe facial trauma, suspect possible cervical spinal injury. Take the necessary spinal motion restriction precautions.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6773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facial injury, the tongue can lose its support structure and may fall back, occluding the airway. Open the airway using a jaw-thrust maneuver and, if necessary, grasp the tongue to pull it forward. If possible, insert an oropharyngeal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0926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Suction any blood, vomitus, secretions, or small debris from the mouth and oropharynx throughout treatment and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979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Control severe bleeding. Several major arteries run through the face, and they can bleed profusely and rapidly enough to cause death, if left unmanaged. Use direct pressure and pressure dressings. Apply pressure gently if you suspect fractured or shattered bones under the wound, as pressure can further obstruct an already-endangered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8382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tooth has been lost, try to find it. The tooth might be reimplanted.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55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special considerations of assessment and emergency care for a patient suffering eye, face, and neck injuries.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17432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000">
                <a:solidFill>
                  <a:prstClr val="black"/>
                </a:solidFill>
                <a:latin typeface="Calibri"/>
                <a:ea typeface="ＭＳ Ｐゴシック" charset="-128"/>
              </a:rPr>
              <a:t>Signs and symptoms of fracture or other severe trauma to the midface, upper jaw, and lower jaw:</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Numbness or pain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Distortion of facial features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Crepitation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Irregularities in the facial bones that can be felt before swelling occurs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Severe bruising and swelling, black eyes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Distance between the eyes too wide or eyes not level</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Bleeding from the nose and mouth</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Diplopia (when the orbit is fractured)</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Limited jaw motion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Palpable movement to the maxilla</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Teeth not meeting normally (malocclusion)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Hematoma (collection of blood) under the tongue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Limited jaw motion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Mouth open or patient unable to open the mouth</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Saliva mixed with blood flowing from the mouth</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Drooling (pain prevents the patient from swallowing)</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Painful or difficult speech</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Missing, loosened, or uneven teeth (Even if teeth are not missing, the patient may complain that teeth do not “fit together right.”)</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Pain around the ears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Elevation of the tongue</a:t>
            </a:r>
            <a:endParaRPr lang="en-US" sz="10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0773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possible emergency care for facial injuries.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8808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has a foreign object impaled in the cheek, stabilize it with bulky dressings and transport the patient. If the object has penetrated all the way through the cheek and is loose, such that it may fall into the mouth and obstruct the airway, you must remove 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65041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Soft tissue injuries to the nose should be assessed and cared for as you would other soft tissue injuries. Take special care to maintain an open airway, and position the patient so that blood does not drain into the oropharynx or pharynx. Nasal fractures are the most common type of facial fracture because of the delicate structure of the nose.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75584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nasal fracture involves only the cartilaginous septum, it usually results in deformity, swelling, pain, and minor hemorrhage. If, however, the trauma is severe enough to break the underlying nasal bones and deeper nasal structures, such as the ethmoid bones, significant hemorrhaging can occur.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36769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Foreign objects in the external ear are a common problem among children. Do not attempt to remove the object. Instead, reassure the child and parent and transport the patient to the hospital.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911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dressing an injured ear, place part of the dressing between the ear and the side of the head. As a rule, don’t probe into the ear. Never pack the ear to stop bleeding from the ear canal.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79228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Clear or bloody fluid draining from the ear can indicate a skull fracture. Place a loose, clean dressing across the opening of the ear to absorb blood and fluids, but do not exert pressure to stop the bleeding.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30057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If the neck is lacerated, bleeding from a major artery or vein can occur. Air can enter a lacerated vein. Other common consequences of neck injuries are a fractured larynx and a collapsed trachea.</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subcutaneous emphysema? How does it occur?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can air embolism occur in the patient with an injury to a jugular vein?</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534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Common causes include hanging (accidental or intentional), impact with a steering wheel, knife wounds, gunshot wounds, or running or riding into a stretched wire or clothesline.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738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 superficial scratch or the smallest foreign object can cause extreme pain with redness and tearing.</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Use anatomical models to review the structures of the eye, face, and neck.</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the pupil of the eye?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the orbit of the eye?</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Have each student, without opening the book, draw and label the anatomy of the eye. Then have groups of students compare and compile their drawings and come up with a revised, labeled drawing to turn in for review.</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52910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Other common consequences of neck injuries are a fractured larynx and a collapsed trachea.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13778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Maintaining an airway is extremely important in neck injuries, because, in addition to swelling or presence of damaged airway structures or debris such as bone fragments, blood will clot when it is exposed to air and can threaten the airway. Maintain a high index of suspicion for possible cervical spinal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79908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treat a neck injury, use proper Standard Precautions and take spinal motion restriction precautions. Establish a patent airway, maintain adequate oxygenation with supplemental oxygen, if necessary, or provide positive pressure ventilation with supplemental oxygen if breathing is inadequate. Control severe bleeding, treat for shock, and transport.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25063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jugular vein laceration can permit development of an air embolism, because venous pressure drops below atmospheric pressure during deep inhalation if the patient is breathing spontaneously.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98786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Control any major bleeding from the neck by applying direct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23363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severe blood loss, head injury, or signs of hypoxia or respiratory distress are present, or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reading is less than 95percent, administer O to maintain the SpO</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at 95 percent or greater. Apply a nonporous dressing, taped on four sides.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58600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Establish and maintain an open airway. Avoid using a nasopharyngeal airway if there is midface or nasal trauma.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10980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Provide continued spinal motion restriction if you suspect spinal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23240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Study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39404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Study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3269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pupil is the opening that expands or contracts to allow more or less light into the eye through the lens, just behind the pupil. The lens focuses light on the retina, or the back of the eye. The inner surface of the eyelids and the exposed portion of the sclera are lined with a paper-thin covering called the conjunctiva. The conjunctiva does not cover the cornea.</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interior of the eye contains the anterior chamber, which is anterior to the iris and is filled with a watery fluid called the aqueous humor. Behind the lens is the large vitreous body, which is filled with a clear jelly called the vitreous humor. The bony structures of the skull that surround the eyes are called the orbits, or eye sockets.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48018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33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33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33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33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97966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0231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EMT should suspect and continuously assess the blunt anterior trauma patient for airway compromise.</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bones make up the face?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892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96.xml"/><Relationship Id="rId1" Type="http://schemas.openxmlformats.org/officeDocument/2006/relationships/slideLayout" Target="../slideLayouts/slideLayout4.xml"/><Relationship Id="rId5" Type="http://schemas.openxmlformats.org/officeDocument/2006/relationships/slide" Target="slide98.xml"/><Relationship Id="rId4" Type="http://schemas.openxmlformats.org/officeDocument/2006/relationships/slide" Target="slide9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33</a:t>
            </a:r>
            <a:endParaRPr lang="en-US" b="1" dirty="0">
              <a:latin typeface="+mn-lt"/>
            </a:endParaRPr>
          </a:p>
        </p:txBody>
      </p:sp>
      <p:sp>
        <p:nvSpPr>
          <p:cNvPr id="5" name="Text Placeholder 4"/>
          <p:cNvSpPr>
            <a:spLocks noGrp="1"/>
          </p:cNvSpPr>
          <p:nvPr>
            <p:ph type="body" idx="3"/>
          </p:nvPr>
        </p:nvSpPr>
        <p:spPr>
          <a:xfrm>
            <a:off x="4907280" y="3114461"/>
            <a:ext cx="3657600" cy="1235866"/>
          </a:xfrm>
        </p:spPr>
        <p:txBody>
          <a:bodyPr/>
          <a:lstStyle/>
          <a:p>
            <a:pPr algn="ctr">
              <a:spcBef>
                <a:spcPct val="0"/>
              </a:spcBef>
              <a:buClrTx/>
            </a:pPr>
            <a:r>
              <a:rPr lang="en-US" altLang="en-US" dirty="0">
                <a:latin typeface="+mn-lt"/>
              </a:rPr>
              <a:t>Eye, Face, and Neck Trauma</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425440" y="4716087"/>
            <a:ext cx="2682240" cy="830997"/>
          </a:xfrm>
          <a:prstGeom prst="rect">
            <a:avLst/>
          </a:prstGeom>
          <a:noFill/>
        </p:spPr>
        <p:txBody>
          <a:bodyPr wrap="square" rtlCol="0">
            <a:spAutoFit/>
          </a:bodyPr>
          <a:lstStyle/>
          <a:p>
            <a:r>
              <a:rPr lang="en-IN" sz="1200" dirty="0">
                <a:solidFill>
                  <a:schemeClr val="bg1"/>
                </a:solidFill>
                <a:latin typeface="+mn-lt"/>
              </a:rPr>
              <a:t>Slides in this presentation contain hyperlinks. JAWS users should be able to get a list of links by using INSERT+F7</a:t>
            </a:r>
            <a:endParaRPr lang="en-US" sz="1200" dirty="0">
              <a:solidFill>
                <a:schemeClr val="bg1"/>
              </a:solidFill>
              <a:latin typeface="+mn-lt"/>
            </a:endParaRP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Facial Fractures</a:t>
            </a:r>
            <a:endParaRPr lang="en-US" altLang="en-US" dirty="0">
              <a:latin typeface="Times New Roman" panose="02020603050405020304" pitchFamily="18" charset="0"/>
              <a:ea typeface="ＭＳ Ｐゴシック"/>
            </a:endParaRPr>
          </a:p>
        </p:txBody>
      </p:sp>
      <p:pic>
        <p:nvPicPr>
          <p:cNvPr id="4" name="Picture 2" descr="4 types of facial fractures. Maxilla and mandible fracture is of the bones above and below the teeth, the maxilla and mandible. Maxilla nasal orbital fracture is of the bones surrounding the nose, the nasal bones, and the bones under the orbital. Nasal orbital fracture is of the bones between the eyes above the nose. Malar or cheek fracture is of the bones under the ey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457" y="1939643"/>
            <a:ext cx="7863085" cy="36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680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Anatomy of the Eye, Face, and Neck </a:t>
            </a:r>
            <a:r>
              <a:rPr lang="en-IN"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Neck</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Contains vital vascular, airway, and nervous system structures.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Damage to the vital structures is life threatening.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Injuries to the neck can cause life-threatening bleeding and airway compromise.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neck contains the cervical spine, which houses the proximal spinal cord.</a:t>
            </a:r>
          </a:p>
        </p:txBody>
      </p:sp>
    </p:spTree>
    <p:extLst>
      <p:ext uri="{BB962C8B-B14F-4D97-AF65-F5344CB8AC3E}">
        <p14:creationId xmlns:p14="http://schemas.microsoft.com/office/powerpoint/2010/main" val="239712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Common Neck and Throat Injuries</a:t>
            </a:r>
            <a:endParaRPr lang="en-US" altLang="en-US" dirty="0">
              <a:latin typeface="Times New Roman" panose="02020603050405020304" pitchFamily="18" charset="0"/>
              <a:ea typeface="ＭＳ Ｐゴシック"/>
            </a:endParaRPr>
          </a:p>
        </p:txBody>
      </p:sp>
      <p:pic>
        <p:nvPicPr>
          <p:cNvPr id="4" name="Picture 3" descr="Common neck and throat injuries are a severed vein in the neck, severed artery in the neck, soft tissue wound, fractured larynx, impaled object, and collapse of the trache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7784" y="1689477"/>
            <a:ext cx="6108432" cy="457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783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Eye, Face, and Neck Injuries </a:t>
            </a:r>
            <a:r>
              <a:rPr lang="en-IN" sz="2000" b="0" dirty="0" smtClean="0">
                <a:latin typeface="Times New Roman" panose="02020603050405020304" pitchFamily="18" charset="0"/>
                <a:ea typeface="ＭＳ Ｐゴシック"/>
              </a:rPr>
              <a:t>(1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Neck</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Management challenges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Profuse hemorrhage.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Many injuries to the eyes, face, and neck are the result of assault.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You might need to treat emotional trauma as well as physical trauma.</a:t>
            </a:r>
          </a:p>
        </p:txBody>
      </p:sp>
    </p:spTree>
    <p:extLst>
      <p:ext uri="{BB962C8B-B14F-4D97-AF65-F5344CB8AC3E}">
        <p14:creationId xmlns:p14="http://schemas.microsoft.com/office/powerpoint/2010/main" val="643953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Eye, Face, and Neck Injuries </a:t>
            </a:r>
            <a:r>
              <a:rPr lang="en-IN" sz="2000" b="0" dirty="0" smtClean="0">
                <a:latin typeface="Times New Roman" panose="02020603050405020304" pitchFamily="18" charset="0"/>
                <a:ea typeface="ＭＳ Ｐゴシック"/>
              </a:rPr>
              <a:t>(2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Assessment-Based Approach: Eye, Face, and Neck 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Scene </a:t>
            </a:r>
            <a:r>
              <a:rPr lang="en-US" altLang="en-US" sz="2400" dirty="0">
                <a:solidFill>
                  <a:srgbClr val="000000"/>
                </a:solidFill>
                <a:latin typeface="Arial (Body)"/>
                <a:ea typeface="ＭＳ Ｐゴシック"/>
              </a:rPr>
              <a:t>Size-Up</a:t>
            </a: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Motor vehicle crashes, assaults, and sports injuries are common causes of facial trauma.</a:t>
            </a:r>
          </a:p>
          <a:p>
            <a:pPr marL="1144800" lvl="3" indent="-230400" eaLnBrk="0" fontAlgn="base" hangingPunct="0">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Assault may be involved; ensure your safety.</a:t>
            </a:r>
          </a:p>
        </p:txBody>
      </p:sp>
    </p:spTree>
    <p:extLst>
      <p:ext uri="{BB962C8B-B14F-4D97-AF65-F5344CB8AC3E}">
        <p14:creationId xmlns:p14="http://schemas.microsoft.com/office/powerpoint/2010/main" val="193946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Eye, Face, and Neck Injuries </a:t>
            </a:r>
            <a:r>
              <a:rPr lang="en-IN" sz="2000" b="0" dirty="0" smtClean="0">
                <a:latin typeface="Times New Roman" panose="02020603050405020304" pitchFamily="18" charset="0"/>
                <a:ea typeface="ＭＳ Ｐゴシック"/>
              </a:rPr>
              <a:t>(3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 Eye, Face, and Neck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Primary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In-line spinal immobilization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Jaw-thrust maneuver, if necessary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Control major hemorrhage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Suction as needed</a:t>
            </a:r>
          </a:p>
        </p:txBody>
      </p:sp>
    </p:spTree>
    <p:extLst>
      <p:ext uri="{BB962C8B-B14F-4D97-AF65-F5344CB8AC3E}">
        <p14:creationId xmlns:p14="http://schemas.microsoft.com/office/powerpoint/2010/main" val="3868718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Eye, Face, and Neck Injuries </a:t>
            </a:r>
            <a:r>
              <a:rPr lang="en-IN" sz="2000" b="0" dirty="0" smtClean="0">
                <a:latin typeface="Times New Roman" panose="02020603050405020304" pitchFamily="18" charset="0"/>
                <a:ea typeface="ＭＳ Ｐゴシック"/>
              </a:rPr>
              <a:t>(4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 Eye, Face, and Neck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t>
            </a:r>
            <a:r>
              <a:rPr lang="en-US" altLang="en-US" sz="2400" dirty="0" smtClean="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Maintain </a:t>
            </a:r>
            <a:r>
              <a:rPr lang="en-US" altLang="en-US" sz="2400" dirty="0">
                <a:solidFill>
                  <a:srgbClr val="000000"/>
                </a:solidFill>
                <a:latin typeface="Arial (Body)"/>
                <a:ea typeface="ＭＳ Ｐゴシック"/>
              </a:rPr>
              <a:t>an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greater than or equal to 94%.</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Positive pressure ventilation for inadequate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Consider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for </a:t>
            </a:r>
            <a:r>
              <a:rPr lang="en-US" altLang="en-US" sz="2400" dirty="0">
                <a:solidFill>
                  <a:srgbClr val="000000"/>
                </a:solidFill>
                <a:latin typeface="Arial (Body)"/>
                <a:ea typeface="ＭＳ Ｐゴシック"/>
              </a:rPr>
              <a:t>airway management.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Establish transport priority.</a:t>
            </a:r>
          </a:p>
        </p:txBody>
      </p:sp>
    </p:spTree>
    <p:extLst>
      <p:ext uri="{BB962C8B-B14F-4D97-AF65-F5344CB8AC3E}">
        <p14:creationId xmlns:p14="http://schemas.microsoft.com/office/powerpoint/2010/main" val="595853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Eye, Face, and Neck Injuries </a:t>
            </a:r>
            <a:r>
              <a:rPr lang="en-IN" sz="2000" b="0" dirty="0" smtClean="0">
                <a:latin typeface="Times New Roman" panose="02020603050405020304" pitchFamily="18" charset="0"/>
                <a:ea typeface="ＭＳ Ｐゴシック"/>
              </a:rPr>
              <a:t>(5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Assessment-Based Approach: Eye, Face, and Neck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Inspect and palpate for signs of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Use a penlight to inspect the eyes.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Do not push directly on the eye.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vital signs.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a history.</a:t>
            </a:r>
          </a:p>
        </p:txBody>
      </p:sp>
    </p:spTree>
    <p:extLst>
      <p:ext uri="{BB962C8B-B14F-4D97-AF65-F5344CB8AC3E}">
        <p14:creationId xmlns:p14="http://schemas.microsoft.com/office/powerpoint/2010/main" val="1861796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Eye, Face, and Neck Injuries </a:t>
            </a:r>
            <a:r>
              <a:rPr lang="en-IN" sz="2000" b="0" dirty="0" smtClean="0">
                <a:latin typeface="Times New Roman" panose="02020603050405020304" pitchFamily="18" charset="0"/>
                <a:ea typeface="ＭＳ Ｐゴシック"/>
              </a:rPr>
              <a:t>(6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Every five minutes for unstable patients.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Every 15 minutes for stable patients.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alert to changes in the mental status, airway, or breathing.</a:t>
            </a:r>
          </a:p>
        </p:txBody>
      </p:sp>
    </p:spTree>
    <p:extLst>
      <p:ext uri="{BB962C8B-B14F-4D97-AF65-F5344CB8AC3E}">
        <p14:creationId xmlns:p14="http://schemas.microsoft.com/office/powerpoint/2010/main" val="3182075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2947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the eyes separately and together to evaluate the: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Orbits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Eyelids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Conjunctivae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Globes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Pupils</a:t>
            </a:r>
          </a:p>
        </p:txBody>
      </p:sp>
    </p:spTree>
    <p:extLst>
      <p:ext uri="{BB962C8B-B14F-4D97-AF65-F5344CB8AC3E}">
        <p14:creationId xmlns:p14="http://schemas.microsoft.com/office/powerpoint/2010/main" val="717624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chemeClr val="tx2"/>
                </a:solidFill>
                <a:latin typeface="Times New Roman" panose="02020603050405020304" pitchFamily="18" charset="0"/>
                <a:ea typeface="ＭＳ Ｐゴシック"/>
                <a:cs typeface="Times New Roman" panose="02020603050405020304" pitchFamily="18" charset="0"/>
              </a:rPr>
              <a:t>Learning </a:t>
            </a:r>
            <a:r>
              <a:rPr lang="en-US" dirty="0">
                <a:solidFill>
                  <a:schemeClr val="tx2"/>
                </a:solidFill>
                <a:latin typeface="Times New Roman" panose="02020603050405020304" pitchFamily="18" charset="0"/>
                <a:cs typeface="Times New Roman" panose="02020603050405020304" pitchFamily="18" charset="0"/>
              </a:rPr>
              <a:t>Readiness</a:t>
            </a:r>
            <a:endParaRPr lang="en-US" dirty="0">
              <a:solidFill>
                <a:schemeClr val="tx2"/>
              </a:solidFill>
              <a:latin typeface="Times New Roman" panose="02020603050405020304" pitchFamily="18" charset="0"/>
              <a:ea typeface="ＭＳ Ｐゴシック"/>
              <a:cs typeface="Times New Roman" panose="02020603050405020304" pitchFamily="18" charset="0"/>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0" lvl="0" indent="0" eaLnBrk="0" fontAlgn="base" hangingPunct="0">
              <a:spcAft>
                <a:spcPct val="0"/>
              </a:spcAft>
              <a:buSzPts val="2400"/>
              <a:buNone/>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age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998.</a:t>
            </a:r>
          </a:p>
          <a:p>
            <a:pPr marL="0" lvl="0" indent="0" eaLnBrk="0" fontAlgn="base" hangingPunct="0">
              <a:spcAft>
                <a:spcPct val="0"/>
              </a:spcAft>
              <a:buSzPts val="2400"/>
              <a:buNone/>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a:t>
            </a:r>
            <a:r>
              <a:rPr lang="en-US" altLang="en-US" sz="100" dirty="0">
                <a:solidFill>
                  <a:srgbClr val="FFFFFF"/>
                </a:solidFill>
                <a:latin typeface="Arial (Body)"/>
                <a:ea typeface="ＭＳ Ｐゴシック"/>
              </a:rPr>
              <a:t>age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998.</a:t>
            </a:r>
          </a:p>
          <a:p>
            <a:pPr marL="0" lvl="0" indent="0" eaLnBrk="0" fontAlgn="base" hangingPunct="0">
              <a:spcAft>
                <a:spcPct val="0"/>
              </a:spcAft>
              <a:buSzPts val="2400"/>
              <a:buNone/>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a:t>
            </a:r>
            <a:r>
              <a:rPr lang="en-US" altLang="en-US" sz="100" dirty="0">
                <a:solidFill>
                  <a:srgbClr val="FFFFFF"/>
                </a:solidFill>
                <a:latin typeface="Arial (Body)"/>
                <a:ea typeface="ＭＳ Ｐゴシック"/>
              </a:rPr>
              <a:t>age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998.</a:t>
            </a:r>
          </a:p>
          <a:p>
            <a:pPr marL="0" lvl="0" indent="0" eaLnBrk="0" fontAlgn="base" hangingPunct="0">
              <a:spcAft>
                <a:spcPct val="0"/>
              </a:spcAft>
              <a:buSzPts val="2400"/>
              <a:buNone/>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3645138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Inspect the Eyes for Any Abnormality</a:t>
            </a:r>
            <a:endParaRPr lang="en-US" altLang="en-US" dirty="0">
              <a:latin typeface="Times New Roman" panose="02020603050405020304" pitchFamily="18" charset="0"/>
              <a:ea typeface="ＭＳ Ｐゴシック"/>
            </a:endParaRPr>
          </a:p>
        </p:txBody>
      </p:sp>
      <p:pic>
        <p:nvPicPr>
          <p:cNvPr id="4" name="Picture 2" descr="A kneeling E M T shines a light into the left eye of a conscious supine patient, holding the patient’s chin as she looks u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4991" y="1611562"/>
            <a:ext cx="3294019" cy="467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056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Assess the Patient’s Ability to Move the Eyes in any Direction</a:t>
            </a:r>
            <a:endParaRPr lang="en-US" altLang="en-US" dirty="0">
              <a:latin typeface="Times New Roman" panose="02020603050405020304" pitchFamily="18" charset="0"/>
              <a:ea typeface="ＭＳ Ｐゴシック"/>
            </a:endParaRPr>
          </a:p>
        </p:txBody>
      </p:sp>
      <p:pic>
        <p:nvPicPr>
          <p:cNvPr id="4" name="Picture 2" descr="The E M T holds their index finger to the left side of the patient’s face, the patient’s eyes tracking the E M T’s fing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1801" y="1545909"/>
            <a:ext cx="3520399" cy="473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174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7233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(2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Suspect significant eye damage if the patient: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Has loss of vision that does not improve with blinking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Loses part of the visual field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Has severe pain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Has double vision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Is unusually sensitive to light</a:t>
            </a:r>
          </a:p>
        </p:txBody>
      </p:sp>
    </p:spTree>
    <p:extLst>
      <p:ext uri="{BB962C8B-B14F-4D97-AF65-F5344CB8AC3E}">
        <p14:creationId xmlns:p14="http://schemas.microsoft.com/office/powerpoint/2010/main" val="1788730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43763"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(3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Foreign </a:t>
            </a:r>
            <a:r>
              <a:rPr lang="en-US" altLang="en-US" sz="2400" dirty="0">
                <a:solidFill>
                  <a:srgbClr val="000000"/>
                </a:solidFill>
                <a:latin typeface="Arial (Body)"/>
                <a:ea typeface="ＭＳ Ｐゴシック"/>
              </a:rPr>
              <a:t>object in the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 variety of foreign particles can enter the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It is safer to transport than to attempt removal of the object in the field.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possible, flush the eye with clean water.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For an embedded foreign object; bandage both eyes and transport.</a:t>
            </a:r>
          </a:p>
        </p:txBody>
      </p:sp>
    </p:spTree>
    <p:extLst>
      <p:ext uri="{BB962C8B-B14F-4D97-AF65-F5344CB8AC3E}">
        <p14:creationId xmlns:p14="http://schemas.microsoft.com/office/powerpoint/2010/main" val="4031272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Foreign Object Lodged in the Eye</a:t>
            </a:r>
            <a:endParaRPr lang="en-US" altLang="en-US" dirty="0">
              <a:latin typeface="Times New Roman" panose="02020603050405020304" pitchFamily="18" charset="0"/>
              <a:ea typeface="ＭＳ Ｐゴシック"/>
            </a:endParaRPr>
          </a:p>
        </p:txBody>
      </p:sp>
      <p:pic>
        <p:nvPicPr>
          <p:cNvPr id="4" name="Picture 1" descr="A patient’s red and irritated eye, yellow liquid in the tear du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135" y="1644076"/>
            <a:ext cx="5979731" cy="458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447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Flushing a Foreign Particle from the Eye</a:t>
            </a:r>
            <a:endParaRPr lang="en-US" altLang="en-US" dirty="0">
              <a:latin typeface="Times New Roman" panose="02020603050405020304" pitchFamily="18" charset="0"/>
              <a:ea typeface="ＭＳ Ｐゴシック"/>
            </a:endParaRPr>
          </a:p>
        </p:txBody>
      </p:sp>
      <p:pic>
        <p:nvPicPr>
          <p:cNvPr id="4" name="Picture 2" descr="A supine patient lies with her head over a sink, an E M T irrigating the patient’s eye with a clear bottled liqui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765" y="1559837"/>
            <a:ext cx="7018471" cy="46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078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69720"/>
          </a:xfrm>
        </p:spPr>
        <p:txBody>
          <a:bodyPr tIns="91425" anchor="ctr">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To Remove Particles from the White of the Eye, (a) Pull Down the Lower Lid While the Patient Looks up or (b) Pull up the Upper Lid While the Patient Looks Down</a:t>
            </a:r>
            <a:endParaRPr lang="en-US" altLang="en-US" sz="2800" dirty="0">
              <a:latin typeface="Times New Roman" panose="02020603050405020304" pitchFamily="18" charset="0"/>
              <a:ea typeface="ＭＳ Ｐゴシック"/>
            </a:endParaRPr>
          </a:p>
        </p:txBody>
      </p:sp>
      <p:pic>
        <p:nvPicPr>
          <p:cNvPr id="4" name="Picture 2" descr="Illustration of an E M T using a cotton swab to retrieve debris from a patient’s eye. The E M T uses the cotton end of the swab to grab debris at the bottom of the patient’s eye, pulling the skin under the eye down as the patient looks up. For debris at the top of the patient’s eye, the E M T folds the eyelid against the shaft of the swab held horizontally to the patient’s brow bone as the patient looks dow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544" y="2068938"/>
            <a:ext cx="2304912" cy="418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278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33-1</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Removal of Foreign Object—Upper Eyelid</a:t>
            </a:r>
          </a:p>
        </p:txBody>
      </p:sp>
    </p:spTree>
    <p:extLst>
      <p:ext uri="{BB962C8B-B14F-4D97-AF65-F5344CB8AC3E}">
        <p14:creationId xmlns:p14="http://schemas.microsoft.com/office/powerpoint/2010/main" val="35211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501063" cy="1066799"/>
          </a:xfrm>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Grasp Eyelashes between the Thumb and Forefinger and Tell the Patient to Look Downward</a:t>
            </a:r>
            <a:endParaRPr lang="en-US" altLang="en-US" sz="3000" dirty="0">
              <a:latin typeface="Times New Roman" panose="02020603050405020304" pitchFamily="18" charset="0"/>
              <a:ea typeface="ＭＳ Ｐゴシック"/>
            </a:endParaRPr>
          </a:p>
        </p:txBody>
      </p:sp>
      <p:pic>
        <p:nvPicPr>
          <p:cNvPr id="4" name="Picture 3" descr="An E M T uses a thumb and index finger to pull a patient’s upper lashes to pull the upper eyelid away from the eyeba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598" y="1504962"/>
            <a:ext cx="7304363" cy="483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4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Place an Applicator Swab along the Center of the Upper Eyelid</a:t>
            </a:r>
            <a:endParaRPr lang="en-US" altLang="en-US" dirty="0">
              <a:latin typeface="Times New Roman" panose="02020603050405020304" pitchFamily="18" charset="0"/>
              <a:ea typeface="ＭＳ Ｐゴシック"/>
            </a:endParaRPr>
          </a:p>
        </p:txBody>
      </p:sp>
      <p:pic>
        <p:nvPicPr>
          <p:cNvPr id="4" name="Picture 2" descr="The E M T lays a cotton swab horizontally across the bridge of the patient’s nose, the cotton swab touching the li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5241" y="1440192"/>
            <a:ext cx="7313518" cy="483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543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Setting the Stage</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Anatomy of the Eye, Face, and Neck</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Eye, Face, and Neck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Specific Injuries Involving the Eye, Face, and </a:t>
            </a:r>
            <a:r>
              <a:rPr lang="en-US" altLang="en-US" sz="2400" dirty="0" smtClean="0">
                <a:solidFill>
                  <a:srgbClr val="000000"/>
                </a:solidFill>
                <a:latin typeface="Arial (Body)"/>
                <a:ea typeface="ＭＳ Ｐゴシック"/>
              </a:rPr>
              <a:t>Neck</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60822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Pull the Eyelid Forward and Upward over the Applicator Swab</a:t>
            </a:r>
          </a:p>
        </p:txBody>
      </p:sp>
      <p:pic>
        <p:nvPicPr>
          <p:cNvPr id="4" name="Picture 2" descr="The E M T pulls the upper lid over the cotton end of the swab, exposing the inside of li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9060" y="1507933"/>
            <a:ext cx="6485881" cy="47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406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32555"/>
          </a:xfrm>
        </p:spPr>
        <p:txBody>
          <a:bodyPr tIns="91425" anchor="ctr">
            <a:noAutofit/>
          </a:bodyPr>
          <a:lstStyle/>
          <a:p>
            <a:pPr lvl="0" eaLnBrk="0" fontAlgn="base" hangingPunct="0">
              <a:spcBef>
                <a:spcPct val="0"/>
              </a:spcBef>
              <a:spcAft>
                <a:spcPct val="0"/>
              </a:spcAft>
              <a:buClrTx/>
            </a:pPr>
            <a:r>
              <a:rPr lang="en-US" altLang="en-US" sz="2800" dirty="0">
                <a:latin typeface="Times New Roman" panose="02020603050405020304" pitchFamily="18" charset="0"/>
                <a:ea typeface="ＭＳ Ｐゴシック"/>
              </a:rPr>
              <a:t>The Undersurface of the Eyelid </a:t>
            </a:r>
            <a:r>
              <a:rPr lang="en-US" altLang="en-US" sz="2800" dirty="0" smtClean="0">
                <a:latin typeface="Times New Roman" panose="02020603050405020304" pitchFamily="18" charset="0"/>
                <a:ea typeface="ＭＳ Ｐゴシック"/>
              </a:rPr>
              <a:t>is </a:t>
            </a:r>
            <a:r>
              <a:rPr lang="en-US" altLang="en-US" sz="2800" dirty="0">
                <a:latin typeface="Times New Roman" panose="02020603050405020304" pitchFamily="18" charset="0"/>
                <a:ea typeface="ＭＳ Ｐゴシック"/>
              </a:rPr>
              <a:t>Exposed and the Foreign Object c</a:t>
            </a:r>
            <a:r>
              <a:rPr lang="en-US" altLang="en-US" sz="2800" dirty="0" smtClean="0">
                <a:latin typeface="Times New Roman" panose="02020603050405020304" pitchFamily="18" charset="0"/>
                <a:ea typeface="ＭＳ Ｐゴシック"/>
              </a:rPr>
              <a:t>an be </a:t>
            </a:r>
            <a:r>
              <a:rPr lang="en-US" altLang="en-US" sz="2800" dirty="0">
                <a:latin typeface="Times New Roman" panose="02020603050405020304" pitchFamily="18" charset="0"/>
                <a:ea typeface="ＭＳ Ｐゴシック"/>
              </a:rPr>
              <a:t>Gently Removed with a Sterile, Moistened Applicator Swab</a:t>
            </a:r>
          </a:p>
        </p:txBody>
      </p:sp>
      <p:pic>
        <p:nvPicPr>
          <p:cNvPr id="4" name="Picture 2" descr="The E M T holds the swab near the patient’s tear duc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6209" y="1899459"/>
            <a:ext cx="5871583"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472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009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(4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Injury to the orbits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Orbital fractures can be associated with cervical spine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of orbital injury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Decreased vision or double vision (</a:t>
            </a:r>
            <a:r>
              <a:rPr lang="en-US" altLang="en-US" sz="2400" dirty="0" smtClean="0">
                <a:solidFill>
                  <a:srgbClr val="000000"/>
                </a:solidFill>
                <a:latin typeface="Arial (Body)"/>
                <a:ea typeface="ＭＳ Ｐゴシック"/>
              </a:rPr>
              <a:t>diplopia).</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Sensation loss above the eyebrow, over the cheek, or in the upper lip.</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Nasal discharge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6386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186613"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(5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Signs </a:t>
            </a:r>
            <a:r>
              <a:rPr lang="en-US" altLang="en-US" sz="2400" dirty="0">
                <a:solidFill>
                  <a:srgbClr val="000000"/>
                </a:solidFill>
                <a:latin typeface="Arial (Body)"/>
                <a:ea typeface="ＭＳ Ｐゴシック"/>
              </a:rPr>
              <a:t>of orbital injury include: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Tenderness to palpation or bony deformity.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Paralysis of the upward gaze.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For suspected orbital 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Apply a cold pack.</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Transport the patient in an upright position.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eyeball injury is suspected, do not use cold packs; transport in supine position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8223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1518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(6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Eyelid </a:t>
            </a:r>
            <a:r>
              <a:rPr lang="en-US" altLang="en-US" sz="2400" dirty="0">
                <a:solidFill>
                  <a:srgbClr val="000000"/>
                </a:solidFill>
                <a:latin typeface="Arial (Body)"/>
                <a:ea typeface="ＭＳ Ｐゴシック"/>
              </a:rPr>
              <a:t>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Control bleeding with light direct pressure.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apply pressure if eyeball injury is suspected.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a moist dressing for open wounds.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Cover both eyes to decrease movement.</a:t>
            </a:r>
          </a:p>
        </p:txBody>
      </p:sp>
    </p:spTree>
    <p:extLst>
      <p:ext uri="{BB962C8B-B14F-4D97-AF65-F5344CB8AC3E}">
        <p14:creationId xmlns:p14="http://schemas.microsoft.com/office/powerpoint/2010/main" val="955586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580"/>
            <a:ext cx="8229600"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Eyelid Injury</a:t>
            </a:r>
            <a:endParaRPr lang="en-US" altLang="en-US" dirty="0">
              <a:latin typeface="Times New Roman" panose="02020603050405020304" pitchFamily="18" charset="0"/>
              <a:ea typeface="ＭＳ Ｐゴシック"/>
            </a:endParaRPr>
          </a:p>
        </p:txBody>
      </p:sp>
      <p:pic>
        <p:nvPicPr>
          <p:cNvPr id="3" name="Picture 2" descr="A patient with torn and bloodied skin under the eye, lower lashes missing."/>
          <p:cNvPicPr>
            <a:picLocks noChangeAspect="1"/>
          </p:cNvPicPr>
          <p:nvPr/>
        </p:nvPicPr>
        <p:blipFill>
          <a:blip r:embed="rId3"/>
          <a:stretch>
            <a:fillRect/>
          </a:stretch>
        </p:blipFill>
        <p:spPr>
          <a:xfrm>
            <a:off x="1421489" y="1530849"/>
            <a:ext cx="6331501" cy="4729688"/>
          </a:xfrm>
          <a:prstGeom prst="rect">
            <a:avLst/>
          </a:prstGeom>
        </p:spPr>
      </p:pic>
    </p:spTree>
    <p:extLst>
      <p:ext uri="{BB962C8B-B14F-4D97-AF65-F5344CB8AC3E}">
        <p14:creationId xmlns:p14="http://schemas.microsoft.com/office/powerpoint/2010/main" val="2870188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7235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(7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Injuries to the globe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Includes lacerations, foreign objects, abrasions.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There may be blood in the anterior chamber of the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Avoid any pressure on the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Lightly bandage both eyes.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Transport.</a:t>
            </a:r>
          </a:p>
        </p:txBody>
      </p:sp>
    </p:spTree>
    <p:extLst>
      <p:ext uri="{BB962C8B-B14F-4D97-AF65-F5344CB8AC3E}">
        <p14:creationId xmlns:p14="http://schemas.microsoft.com/office/powerpoint/2010/main" val="763884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1518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(8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Corneal </a:t>
            </a:r>
            <a:r>
              <a:rPr lang="en-US" altLang="en-US" sz="2400" dirty="0">
                <a:solidFill>
                  <a:srgbClr val="000000"/>
                </a:solidFill>
                <a:latin typeface="Arial (Body)"/>
                <a:ea typeface="ＭＳ Ｐゴシック"/>
              </a:rPr>
              <a:t>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Ocular pain.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Sensation of a foreign body.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Decrease in visual acuity, blurred vision, or photophobia.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an object is seen, flush it with sterile water or saline.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Cover the affected eye and transport.</a:t>
            </a:r>
          </a:p>
        </p:txBody>
      </p:sp>
    </p:spTree>
    <p:extLst>
      <p:ext uri="{BB962C8B-B14F-4D97-AF65-F5344CB8AC3E}">
        <p14:creationId xmlns:p14="http://schemas.microsoft.com/office/powerpoint/2010/main" val="1979542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80160"/>
          </a:xfrm>
        </p:spPr>
        <p:txBody>
          <a:bodyPr tIns="91425" anchor="b">
            <a:noAutofit/>
          </a:bodyPr>
          <a:lstStyle/>
          <a:p>
            <a:pPr lvl="0" eaLnBrk="0" fontAlgn="base" hangingPunct="0">
              <a:spcBef>
                <a:spcPct val="0"/>
              </a:spcBef>
              <a:spcAft>
                <a:spcPct val="0"/>
              </a:spcAft>
              <a:buClrTx/>
            </a:pPr>
            <a:r>
              <a:rPr lang="en-US" altLang="en-US" sz="2800" dirty="0">
                <a:latin typeface="Times New Roman" panose="02020603050405020304" pitchFamily="18" charset="0"/>
                <a:ea typeface="ＭＳ Ｐゴシック"/>
              </a:rPr>
              <a:t>Ruptured Globe. </a:t>
            </a:r>
            <a:r>
              <a:rPr lang="en-US" altLang="en-US" sz="2800" dirty="0" smtClean="0">
                <a:latin typeface="Times New Roman" panose="02020603050405020304" pitchFamily="18" charset="0"/>
                <a:ea typeface="ＭＳ Ｐゴシック"/>
              </a:rPr>
              <a:t>The </a:t>
            </a:r>
            <a:r>
              <a:rPr lang="en-US" altLang="en-US" sz="2800" dirty="0">
                <a:latin typeface="Times New Roman" panose="02020603050405020304" pitchFamily="18" charset="0"/>
                <a:ea typeface="ＭＳ Ｐゴシック"/>
              </a:rPr>
              <a:t>Patient </a:t>
            </a:r>
            <a:r>
              <a:rPr lang="en-US" altLang="en-US" sz="2800" dirty="0" smtClean="0">
                <a:latin typeface="Times New Roman" panose="02020603050405020304" pitchFamily="18" charset="0"/>
                <a:ea typeface="ＭＳ Ｐゴシック"/>
              </a:rPr>
              <a:t>was </a:t>
            </a:r>
            <a:r>
              <a:rPr lang="en-US" altLang="en-US" sz="2800" dirty="0">
                <a:latin typeface="Times New Roman" panose="02020603050405020304" pitchFamily="18" charset="0"/>
                <a:ea typeface="ＭＳ Ｐゴシック"/>
              </a:rPr>
              <a:t>Using Needle-Nose Pliers, </a:t>
            </a:r>
            <a:r>
              <a:rPr lang="en-US" altLang="en-US" sz="2800" dirty="0" smtClean="0">
                <a:latin typeface="Times New Roman" panose="02020603050405020304" pitchFamily="18" charset="0"/>
                <a:ea typeface="ＭＳ Ｐゴシック"/>
              </a:rPr>
              <a:t>Which </a:t>
            </a:r>
            <a:r>
              <a:rPr lang="en-US" altLang="en-US" sz="2800" dirty="0">
                <a:latin typeface="Times New Roman" panose="02020603050405020304" pitchFamily="18" charset="0"/>
                <a:ea typeface="ＭＳ Ｐゴシック"/>
              </a:rPr>
              <a:t>Slipped, Piercing the Globe and Causing Blindness in </a:t>
            </a:r>
            <a:r>
              <a:rPr lang="en-US" altLang="en-US" sz="2800" dirty="0" smtClean="0">
                <a:latin typeface="Times New Roman" panose="02020603050405020304" pitchFamily="18" charset="0"/>
                <a:ea typeface="ＭＳ Ｐゴシック"/>
              </a:rPr>
              <a:t>that </a:t>
            </a:r>
            <a:r>
              <a:rPr lang="en-US" altLang="en-US" sz="2800" dirty="0">
                <a:latin typeface="Times New Roman" panose="02020603050405020304" pitchFamily="18" charset="0"/>
                <a:ea typeface="ＭＳ Ｐゴシック"/>
              </a:rPr>
              <a:t>Eye</a:t>
            </a:r>
          </a:p>
        </p:txBody>
      </p:sp>
      <p:pic>
        <p:nvPicPr>
          <p:cNvPr id="4" name="Picture 1" descr="A patient with skin around the right eye swollen, bloody and torn. The right eyeball is broken, bloody and missha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877" y="1704331"/>
            <a:ext cx="5428246" cy="394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52160"/>
            <a:ext cx="8229600" cy="432856"/>
          </a:xfrm>
        </p:spPr>
        <p:txBody>
          <a:bodyPr/>
          <a:lstStyle/>
          <a:p>
            <a:pPr marL="0" indent="0">
              <a:buNone/>
            </a:pPr>
            <a:r>
              <a:rPr lang="en-IN" altLang="en-US" sz="1800" b="1" dirty="0">
                <a:latin typeface="+mn-lt"/>
                <a:ea typeface="ＭＳ Ｐゴシック"/>
              </a:rPr>
              <a:t>(© Charles Stewart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 </a:t>
            </a:r>
            <a:r>
              <a:rPr lang="en-IN" altLang="en-US" sz="1800" b="1" dirty="0">
                <a:latin typeface="+mn-lt"/>
                <a:ea typeface="ＭＳ Ｐゴシック"/>
              </a:rPr>
              <a:t>Emdm Mph)</a:t>
            </a:r>
            <a:endParaRPr lang="en-US" sz="1800" b="1" dirty="0">
              <a:latin typeface="+mn-lt"/>
            </a:endParaRPr>
          </a:p>
        </p:txBody>
      </p:sp>
    </p:spTree>
    <p:extLst>
      <p:ext uri="{BB962C8B-B14F-4D97-AF65-F5344CB8AC3E}">
        <p14:creationId xmlns:p14="http://schemas.microsoft.com/office/powerpoint/2010/main" val="4127195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15803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(9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Chemical burn to the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Burning continues as long as the substance is in the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After the scene size-up and primary assessment, begin treatment immediately.</a:t>
            </a:r>
          </a:p>
        </p:txBody>
      </p:sp>
    </p:spTree>
    <p:extLst>
      <p:ext uri="{BB962C8B-B14F-4D97-AF65-F5344CB8AC3E}">
        <p14:creationId xmlns:p14="http://schemas.microsoft.com/office/powerpoint/2010/main" val="1677653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Paul Ellis and Jeremy Dowling have responded to a report of an injured person at a tire shop. A technician was attempting to take a tire off a rim when the tire exploded and struck him in the face. The scene is safe, and their general impression is that of a patient is in his 20s with massive facial trauma, who is combative and seems to have difficulty managing his airway.</a:t>
            </a:r>
          </a:p>
        </p:txBody>
      </p:sp>
    </p:spTree>
    <p:extLst>
      <p:ext uri="{BB962C8B-B14F-4D97-AF65-F5344CB8AC3E}">
        <p14:creationId xmlns:p14="http://schemas.microsoft.com/office/powerpoint/2010/main" val="110001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Trauma to the Corneas from Hot Sodium Hydroxide</a:t>
            </a:r>
            <a:endParaRPr lang="en-US" altLang="en-US" dirty="0">
              <a:latin typeface="Times New Roman" panose="02020603050405020304" pitchFamily="18" charset="0"/>
              <a:ea typeface="ＭＳ Ｐゴシック"/>
            </a:endParaRPr>
          </a:p>
        </p:txBody>
      </p:sp>
      <p:pic>
        <p:nvPicPr>
          <p:cNvPr id="4" name="Picture 1" descr="A patient’s eye with a circular area of damage to the sclera, and discoloring of the lens and i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154" y="1516799"/>
            <a:ext cx="5509693" cy="40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12430"/>
            <a:ext cx="8229600" cy="472586"/>
          </a:xfrm>
        </p:spPr>
        <p:txBody>
          <a:bodyPr/>
          <a:lstStyle/>
          <a:p>
            <a:pPr marL="0" indent="0">
              <a:buNone/>
            </a:pPr>
            <a:r>
              <a:rPr lang="en-IN" altLang="en-US" sz="1800" b="1" dirty="0">
                <a:latin typeface="+mn-lt"/>
                <a:ea typeface="ＭＳ Ｐゴシック"/>
              </a:rPr>
              <a:t>(© David Effron,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1947754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186613"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(10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Chemical burns to the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Hold the eyelids open.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Continuously irrigate for 20 minutes; one hour for alkali.</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Avoid contamination of the unaffected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Use only plain water or saline.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Flush out or remove contact lenses.</a:t>
            </a:r>
          </a:p>
        </p:txBody>
      </p:sp>
    </p:spTree>
    <p:extLst>
      <p:ext uri="{BB962C8B-B14F-4D97-AF65-F5344CB8AC3E}">
        <p14:creationId xmlns:p14="http://schemas.microsoft.com/office/powerpoint/2010/main" val="1452916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Irrigate the Chemical Burn to the Eye with Large Amounts of Water</a:t>
            </a:r>
            <a:endParaRPr lang="en-US" altLang="en-US" dirty="0">
              <a:latin typeface="Times New Roman" panose="02020603050405020304" pitchFamily="18" charset="0"/>
              <a:ea typeface="ＭＳ Ｐゴシック"/>
            </a:endParaRPr>
          </a:p>
        </p:txBody>
      </p:sp>
      <p:pic>
        <p:nvPicPr>
          <p:cNvPr id="4" name="Picture 2" descr="A patient leans over an eyewash station with an arch of water pour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8770" y="1513647"/>
            <a:ext cx="4546461" cy="47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852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009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(11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Impaled object or extruded eyeball</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remove an impaled object; stabilize it in place.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manipulate the eye.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Protect the injured eye with an eye shield or cup.</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Bandage both eyes.</a:t>
            </a:r>
          </a:p>
        </p:txBody>
      </p:sp>
    </p:spTree>
    <p:extLst>
      <p:ext uri="{BB962C8B-B14F-4D97-AF65-F5344CB8AC3E}">
        <p14:creationId xmlns:p14="http://schemas.microsoft.com/office/powerpoint/2010/main" val="903345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Extruded Eyeball</a:t>
            </a:r>
            <a:endParaRPr lang="en-US" altLang="en-US" dirty="0">
              <a:latin typeface="Times New Roman" panose="02020603050405020304" pitchFamily="18" charset="0"/>
              <a:ea typeface="ＭＳ Ｐゴシック"/>
            </a:endParaRPr>
          </a:p>
        </p:txBody>
      </p:sp>
      <p:pic>
        <p:nvPicPr>
          <p:cNvPr id="4" name="Picture 1" descr="A patient with a swollen and bloody left eyeball, protruding significantly from the orb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766" y="1558352"/>
            <a:ext cx="6278469" cy="41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94638"/>
            <a:ext cx="8229600" cy="390377"/>
          </a:xfrm>
        </p:spPr>
        <p:txBody>
          <a:bodyPr/>
          <a:lstStyle/>
          <a:p>
            <a:r>
              <a:rPr lang="en-US" altLang="en-US" sz="1800" b="1" dirty="0">
                <a:latin typeface="+mn-lt"/>
                <a:ea typeface="ＭＳ Ｐゴシック"/>
              </a:rPr>
              <a:t>(© David Effron, </a:t>
            </a:r>
            <a:r>
              <a:rPr lang="en-US" altLang="en-US" sz="1800" b="1" dirty="0" smtClean="0">
                <a:latin typeface="+mn-lt"/>
                <a:ea typeface="ＭＳ Ｐゴシック"/>
              </a:rPr>
              <a:t>M</a:t>
            </a:r>
            <a:r>
              <a:rPr lang="en-US" altLang="en-US" sz="100" b="1" dirty="0" smtClean="0">
                <a:latin typeface="+mn-lt"/>
                <a:ea typeface="ＭＳ Ｐゴシック"/>
              </a:rPr>
              <a:t> </a:t>
            </a:r>
            <a:r>
              <a:rPr lang="en-US"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3527299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33-2</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Emergency Care—Impaled Object in the Eye</a:t>
            </a:r>
          </a:p>
        </p:txBody>
      </p:sp>
    </p:spTree>
    <p:extLst>
      <p:ext uri="{BB962C8B-B14F-4D97-AF65-F5344CB8AC3E}">
        <p14:creationId xmlns:p14="http://schemas.microsoft.com/office/powerpoint/2010/main" val="3659214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Place Padding around the Object</a:t>
            </a:r>
            <a:endParaRPr lang="en-US" altLang="en-US" dirty="0">
              <a:latin typeface="Times New Roman" panose="02020603050405020304" pitchFamily="18" charset="0"/>
              <a:ea typeface="ＭＳ Ｐゴシック"/>
            </a:endParaRPr>
          </a:p>
        </p:txBody>
      </p:sp>
      <p:pic>
        <p:nvPicPr>
          <p:cNvPr id="3" name="Picture 2" descr="An E M T presses wrapped foam cylinders to either side of a supine conscious patient’s eye. A piece of tree branch is embedded into the patient’s left eyes."/>
          <p:cNvPicPr>
            <a:picLocks noChangeAspect="1"/>
          </p:cNvPicPr>
          <p:nvPr/>
        </p:nvPicPr>
        <p:blipFill>
          <a:blip r:embed="rId3"/>
          <a:stretch>
            <a:fillRect/>
          </a:stretch>
        </p:blipFill>
        <p:spPr>
          <a:xfrm>
            <a:off x="1026689" y="1525571"/>
            <a:ext cx="7121100" cy="4734592"/>
          </a:xfrm>
          <a:prstGeom prst="rect">
            <a:avLst/>
          </a:prstGeom>
        </p:spPr>
      </p:pic>
    </p:spTree>
    <p:extLst>
      <p:ext uri="{BB962C8B-B14F-4D97-AF65-F5344CB8AC3E}">
        <p14:creationId xmlns:p14="http://schemas.microsoft.com/office/powerpoint/2010/main" val="2679958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Bandage the Cup in Place</a:t>
            </a:r>
            <a:endParaRPr lang="en-US" altLang="en-US" dirty="0">
              <a:latin typeface="Times New Roman" panose="02020603050405020304" pitchFamily="18" charset="0"/>
              <a:ea typeface="ＭＳ Ｐゴシック"/>
            </a:endParaRPr>
          </a:p>
        </p:txBody>
      </p:sp>
      <p:pic>
        <p:nvPicPr>
          <p:cNvPr id="3" name="Picture 2" descr="The E M T has placed a paper cup over the branch, and wrapped the cup and cylinders to the patient’s face with bandages. The bandages cover both the patient’s eyes and are wrapped around the patient’s head to hold a stable position."/>
          <p:cNvPicPr>
            <a:picLocks noChangeAspect="1"/>
          </p:cNvPicPr>
          <p:nvPr/>
        </p:nvPicPr>
        <p:blipFill>
          <a:blip r:embed="rId3"/>
          <a:stretch>
            <a:fillRect/>
          </a:stretch>
        </p:blipFill>
        <p:spPr>
          <a:xfrm>
            <a:off x="975845" y="1510470"/>
            <a:ext cx="7192311" cy="4781938"/>
          </a:xfrm>
          <a:prstGeom prst="rect">
            <a:avLst/>
          </a:prstGeom>
        </p:spPr>
      </p:pic>
    </p:spTree>
    <p:extLst>
      <p:ext uri="{BB962C8B-B14F-4D97-AF65-F5344CB8AC3E}">
        <p14:creationId xmlns:p14="http://schemas.microsoft.com/office/powerpoint/2010/main" val="1311120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Emergency Care Protocol: Eye Injury </a:t>
            </a:r>
            <a:r>
              <a:rPr lang="en-IN" altLang="en-US" sz="2000" b="0" dirty="0" smtClean="0">
                <a:latin typeface="Times New Roman" panose="02020603050405020304" pitchFamily="18" charset="0"/>
                <a:ea typeface="ＭＳ Ｐゴシック"/>
              </a:rPr>
              <a:t>(1 of 5)</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pPr marL="432000" indent="-432000">
              <a:buFont typeface="+mj-lt"/>
              <a:buAutoNum type="arabicPeriod"/>
            </a:pPr>
            <a:r>
              <a:rPr lang="en-US" sz="1800" dirty="0" smtClean="0">
                <a:latin typeface="+mn-lt"/>
              </a:rPr>
              <a:t>Consider </a:t>
            </a:r>
            <a:r>
              <a:rPr lang="en-US" sz="1800" dirty="0">
                <a:latin typeface="+mn-lt"/>
              </a:rPr>
              <a:t>spine motion restriction based on </a:t>
            </a:r>
            <a:r>
              <a:rPr lang="en-US" sz="1800" dirty="0" smtClean="0">
                <a:latin typeface="+mn-lt"/>
              </a:rPr>
              <a:t>mechanism of </a:t>
            </a:r>
            <a:r>
              <a:rPr lang="en-US" sz="1800" dirty="0">
                <a:latin typeface="+mn-lt"/>
              </a:rPr>
              <a:t>injury.</a:t>
            </a:r>
          </a:p>
          <a:p>
            <a:pPr marL="432000" indent="-432000">
              <a:buFont typeface="+mj-lt"/>
              <a:buAutoNum type="arabicPeriod"/>
            </a:pPr>
            <a:r>
              <a:rPr lang="en-US" sz="1800" dirty="0" smtClean="0">
                <a:latin typeface="+mn-lt"/>
              </a:rPr>
              <a:t>Establish </a:t>
            </a:r>
            <a:r>
              <a:rPr lang="en-US" sz="1800" dirty="0">
                <a:latin typeface="+mn-lt"/>
              </a:rPr>
              <a:t>and maintain an open airway. Insert a </a:t>
            </a:r>
            <a:r>
              <a:rPr lang="en-US" sz="1800" dirty="0" smtClean="0">
                <a:latin typeface="+mn-lt"/>
              </a:rPr>
              <a:t>nasopharyngeal or </a:t>
            </a:r>
            <a:r>
              <a:rPr lang="en-US" sz="1800" dirty="0">
                <a:latin typeface="+mn-lt"/>
              </a:rPr>
              <a:t>oropharyngeal airway if the </a:t>
            </a:r>
            <a:r>
              <a:rPr lang="en-US" sz="1800" dirty="0" smtClean="0">
                <a:latin typeface="+mn-lt"/>
              </a:rPr>
              <a:t>patient is </a:t>
            </a:r>
            <a:r>
              <a:rPr lang="en-US" sz="1800" dirty="0">
                <a:latin typeface="+mn-lt"/>
              </a:rPr>
              <a:t>unresponsive and has no gag or cough reflex.</a:t>
            </a:r>
          </a:p>
          <a:p>
            <a:pPr marL="432000" indent="-432000">
              <a:buFont typeface="+mj-lt"/>
              <a:buAutoNum type="arabicPeriod"/>
            </a:pPr>
            <a:r>
              <a:rPr lang="en-US" sz="1800" dirty="0" smtClean="0">
                <a:latin typeface="+mn-lt"/>
              </a:rPr>
              <a:t>Suction </a:t>
            </a:r>
            <a:r>
              <a:rPr lang="en-US" sz="1800" dirty="0">
                <a:latin typeface="+mn-lt"/>
              </a:rPr>
              <a:t>secretions as necessary.</a:t>
            </a:r>
          </a:p>
          <a:p>
            <a:pPr marL="432000" indent="-432000">
              <a:buFont typeface="+mj-lt"/>
              <a:buAutoNum type="arabicPeriod"/>
            </a:pPr>
            <a:r>
              <a:rPr lang="en-US" sz="1800" dirty="0" smtClean="0">
                <a:latin typeface="+mn-lt"/>
              </a:rPr>
              <a:t>If </a:t>
            </a:r>
            <a:r>
              <a:rPr lang="en-US" sz="1800" dirty="0">
                <a:latin typeface="+mn-lt"/>
              </a:rPr>
              <a:t>breathing is inadequate, provide positive </a:t>
            </a:r>
            <a:r>
              <a:rPr lang="en-US" sz="1800" dirty="0" smtClean="0">
                <a:latin typeface="+mn-lt"/>
              </a:rPr>
              <a:t>pressure ventilation </a:t>
            </a:r>
            <a:r>
              <a:rPr lang="en-US" sz="1800" dirty="0">
                <a:latin typeface="+mn-lt"/>
              </a:rPr>
              <a:t>with supplemental oxygen at a </a:t>
            </a:r>
            <a:r>
              <a:rPr lang="en-US" sz="1800" dirty="0" smtClean="0">
                <a:latin typeface="+mn-lt"/>
              </a:rPr>
              <a:t>minimum rate </a:t>
            </a:r>
            <a:r>
              <a:rPr lang="en-US" sz="1800" dirty="0">
                <a:latin typeface="+mn-lt"/>
              </a:rPr>
              <a:t>of 10–12 ventilations/minute for an adult </a:t>
            </a:r>
            <a:r>
              <a:rPr lang="en-US" sz="1800" dirty="0" smtClean="0">
                <a:latin typeface="+mn-lt"/>
              </a:rPr>
              <a:t>and 12–20 </a:t>
            </a:r>
            <a:r>
              <a:rPr lang="en-US" sz="1800" dirty="0">
                <a:latin typeface="+mn-lt"/>
              </a:rPr>
              <a:t>ventilations/minute for an infant or child</a:t>
            </a:r>
            <a:r>
              <a:rPr lang="en-US" sz="1800" dirty="0" smtClean="0">
                <a:latin typeface="+mn-lt"/>
              </a:rPr>
              <a:t>.</a:t>
            </a:r>
          </a:p>
          <a:p>
            <a:pPr marL="432000" indent="-432000">
              <a:buFont typeface="+mj-lt"/>
              <a:buAutoNum type="arabicPeriod"/>
            </a:pPr>
            <a:r>
              <a:rPr lang="en-US" sz="1800" dirty="0">
                <a:latin typeface="+mn-lt"/>
              </a:rPr>
              <a:t>If breathing is adequate and other injuries are present, in addition to the eye injury, with suspected bleeding or poor perfusion, administer a high concentration of oxygen to maintain an </a:t>
            </a:r>
            <a:r>
              <a:rPr lang="en-US" sz="1800" dirty="0" smtClean="0">
                <a:latin typeface="+mn-lt"/>
              </a:rPr>
              <a:t>S</a:t>
            </a:r>
            <a:r>
              <a:rPr lang="en-US" sz="100" dirty="0" smtClean="0">
                <a:latin typeface="+mn-lt"/>
              </a:rPr>
              <a:t> </a:t>
            </a:r>
            <a:r>
              <a:rPr lang="en-US" sz="1800" dirty="0" smtClean="0">
                <a:latin typeface="+mn-lt"/>
              </a:rPr>
              <a:t>p</a:t>
            </a:r>
            <a:r>
              <a:rPr lang="en-US" sz="100" dirty="0" smtClean="0">
                <a:latin typeface="+mn-lt"/>
              </a:rPr>
              <a:t> </a:t>
            </a:r>
            <a:r>
              <a:rPr lang="en-US" sz="1800" dirty="0" smtClean="0">
                <a:latin typeface="+mn-lt"/>
              </a:rPr>
              <a:t>O2 </a:t>
            </a:r>
            <a:r>
              <a:rPr lang="en-US" sz="1800" dirty="0">
                <a:latin typeface="+mn-lt"/>
              </a:rPr>
              <a:t>of greater than 95</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2965690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latin typeface="Times New Roman" panose="02020603050405020304" pitchFamily="18" charset="0"/>
                <a:ea typeface="ＭＳ Ｐゴシック"/>
              </a:rPr>
              <a:t>Emergency Care Protocol: Eye Injury </a:t>
            </a:r>
            <a:r>
              <a:rPr lang="en-IN" altLang="en-US" sz="2000" b="0" dirty="0" smtClean="0">
                <a:latin typeface="Times New Roman" panose="02020603050405020304" pitchFamily="18" charset="0"/>
                <a:ea typeface="ＭＳ Ｐゴシック"/>
              </a:rPr>
              <a:t>(2 </a:t>
            </a:r>
            <a:r>
              <a:rPr lang="en-IN" altLang="en-US" sz="2000" b="0" dirty="0">
                <a:latin typeface="Times New Roman" panose="02020603050405020304" pitchFamily="18" charset="0"/>
                <a:ea typeface="ＭＳ Ｐゴシック"/>
              </a:rPr>
              <a:t>of 5)</a:t>
            </a:r>
            <a:endParaRPr lang="en-US" dirty="0"/>
          </a:p>
        </p:txBody>
      </p:sp>
      <p:sp>
        <p:nvSpPr>
          <p:cNvPr id="3" name="Text Placeholder 2"/>
          <p:cNvSpPr>
            <a:spLocks noGrp="1"/>
          </p:cNvSpPr>
          <p:nvPr>
            <p:ph type="body" idx="1"/>
          </p:nvPr>
        </p:nvSpPr>
        <p:spPr>
          <a:xfrm>
            <a:off x="457200" y="1600201"/>
            <a:ext cx="8229600" cy="1444658"/>
          </a:xfrm>
        </p:spPr>
        <p:txBody>
          <a:bodyPr/>
          <a:lstStyle/>
          <a:p>
            <a:pPr marL="432000" indent="-432000">
              <a:buFont typeface="+mj-lt"/>
              <a:buAutoNum type="arabicPeriod" startAt="6"/>
            </a:pPr>
            <a:r>
              <a:rPr lang="en-US" sz="1800" dirty="0" smtClean="0">
                <a:latin typeface="+mn-lt"/>
              </a:rPr>
              <a:t>Control </a:t>
            </a:r>
            <a:r>
              <a:rPr lang="en-US" sz="1800" dirty="0">
                <a:latin typeface="+mn-lt"/>
              </a:rPr>
              <a:t>any major bleeding.</a:t>
            </a:r>
          </a:p>
          <a:p>
            <a:pPr marL="432000" indent="-432000">
              <a:buFont typeface="+mj-lt"/>
              <a:buAutoNum type="arabicPeriod" startAt="6"/>
            </a:pPr>
            <a:r>
              <a:rPr lang="en-US" sz="1800" dirty="0" smtClean="0">
                <a:latin typeface="+mn-lt"/>
              </a:rPr>
              <a:t>Place </a:t>
            </a:r>
            <a:r>
              <a:rPr lang="en-US" sz="1800" dirty="0">
                <a:latin typeface="+mn-lt"/>
              </a:rPr>
              <a:t>the patient in a supine position.</a:t>
            </a:r>
          </a:p>
          <a:p>
            <a:pPr marL="432000" indent="-432000">
              <a:buFont typeface="+mj-lt"/>
              <a:buAutoNum type="arabicPeriod" startAt="6"/>
            </a:pPr>
            <a:r>
              <a:rPr lang="en-US" sz="1800" dirty="0" smtClean="0">
                <a:latin typeface="+mn-lt"/>
              </a:rPr>
              <a:t>Treat </a:t>
            </a:r>
            <a:r>
              <a:rPr lang="en-US" sz="1800" dirty="0">
                <a:latin typeface="+mn-lt"/>
              </a:rPr>
              <a:t>the specific eye injury as follows</a:t>
            </a:r>
            <a:r>
              <a:rPr lang="en-US" sz="1800" dirty="0" smtClean="0">
                <a:latin typeface="+mn-lt"/>
              </a:rPr>
              <a:t>:</a:t>
            </a:r>
          </a:p>
        </p:txBody>
      </p:sp>
      <p:sp>
        <p:nvSpPr>
          <p:cNvPr id="4" name="Text Placeholder 3"/>
          <p:cNvSpPr>
            <a:spLocks noGrp="1"/>
          </p:cNvSpPr>
          <p:nvPr>
            <p:ph type="body" idx="2"/>
          </p:nvPr>
        </p:nvSpPr>
        <p:spPr>
          <a:xfrm>
            <a:off x="457200" y="2960019"/>
            <a:ext cx="8229600" cy="2743198"/>
          </a:xfrm>
        </p:spPr>
        <p:txBody>
          <a:bodyPr/>
          <a:lstStyle/>
          <a:p>
            <a:pPr marL="741600" lvl="1" indent="-284400">
              <a:buFont typeface="Arial" panose="020B0604020202020204" pitchFamily="34" charset="0"/>
              <a:buChar char="–"/>
              <a:tabLst>
                <a:tab pos="176213" algn="l"/>
              </a:tabLst>
            </a:pPr>
            <a:r>
              <a:rPr lang="en-US" sz="1800" b="1" dirty="0">
                <a:solidFill>
                  <a:srgbClr val="000000"/>
                </a:solidFill>
                <a:latin typeface="+mn-lt"/>
              </a:rPr>
              <a:t>Foreign Object in Eye:</a:t>
            </a:r>
          </a:p>
          <a:p>
            <a:pPr marL="1144800" lvl="2" indent="-230400">
              <a:buFont typeface="Arial" panose="020B0604020202020204" pitchFamily="34" charset="0"/>
              <a:buChar char="▪"/>
              <a:tabLst>
                <a:tab pos="176213" algn="l"/>
              </a:tabLst>
            </a:pPr>
            <a:r>
              <a:rPr lang="en-US" sz="1800" dirty="0">
                <a:solidFill>
                  <a:srgbClr val="000000"/>
                </a:solidFill>
                <a:latin typeface="+mn-lt"/>
              </a:rPr>
              <a:t>If possible, transport the patient for further evaluation and removal of object by emergency department staff.</a:t>
            </a:r>
          </a:p>
          <a:p>
            <a:pPr marL="1144800" lvl="2" indent="-230400">
              <a:buFont typeface="Arial" panose="020B0604020202020204" pitchFamily="34" charset="0"/>
              <a:buChar char="▪"/>
              <a:tabLst>
                <a:tab pos="176213" algn="l"/>
              </a:tabLst>
            </a:pPr>
            <a:r>
              <a:rPr lang="en-US" sz="1800" dirty="0">
                <a:solidFill>
                  <a:srgbClr val="000000"/>
                </a:solidFill>
                <a:latin typeface="+mn-lt"/>
              </a:rPr>
              <a:t>Only attempt removal of objects in the conjunctiva. Do not attempt removal of objects on or lodged in the cornea.</a:t>
            </a:r>
          </a:p>
          <a:p>
            <a:pPr marL="1144800" lvl="2" indent="-230400">
              <a:buFont typeface="Arial" panose="020B0604020202020204" pitchFamily="34" charset="0"/>
              <a:buChar char="▪"/>
              <a:tabLst>
                <a:tab pos="176213" algn="l"/>
              </a:tabLst>
            </a:pPr>
            <a:r>
              <a:rPr lang="en-US" sz="1800" dirty="0">
                <a:solidFill>
                  <a:srgbClr val="000000"/>
                </a:solidFill>
                <a:latin typeface="+mn-lt"/>
              </a:rPr>
              <a:t>To remove a foreign object from the conjunctiva: Flush with water.</a:t>
            </a:r>
          </a:p>
          <a:p>
            <a:pPr marL="1144800" lvl="2" indent="-230400">
              <a:buFont typeface="Arial" panose="020B0604020202020204" pitchFamily="34" charset="0"/>
              <a:buChar char="▪"/>
              <a:tabLst>
                <a:tab pos="176213" algn="l"/>
              </a:tabLst>
            </a:pPr>
            <a:r>
              <a:rPr lang="en-US" sz="1800" dirty="0">
                <a:solidFill>
                  <a:srgbClr val="000000"/>
                </a:solidFill>
                <a:latin typeface="+mn-lt"/>
              </a:rPr>
              <a:t>If not successful and the object is under the upper lid, draw the upper lid down over the lower lid</a:t>
            </a:r>
            <a:r>
              <a:rPr lang="en-US" sz="1800" dirty="0" smtClean="0">
                <a:solidFill>
                  <a:srgbClr val="000000"/>
                </a:solidFill>
                <a:latin typeface="+mn-lt"/>
              </a:rPr>
              <a:t>.</a:t>
            </a:r>
            <a:endParaRPr lang="en-US" sz="1800" dirty="0">
              <a:solidFill>
                <a:srgbClr val="000000"/>
              </a:solidFill>
              <a:latin typeface="+mn-lt"/>
            </a:endParaRPr>
          </a:p>
        </p:txBody>
      </p:sp>
    </p:spTree>
    <p:extLst>
      <p:ext uri="{BB962C8B-B14F-4D97-AF65-F5344CB8AC3E}">
        <p14:creationId xmlns:p14="http://schemas.microsoft.com/office/powerpoint/2010/main" val="2558904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priorities of management in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specific steps are required in the management of this patient?</a:t>
            </a:r>
          </a:p>
        </p:txBody>
      </p:sp>
    </p:spTree>
    <p:extLst>
      <p:ext uri="{BB962C8B-B14F-4D97-AF65-F5344CB8AC3E}">
        <p14:creationId xmlns:p14="http://schemas.microsoft.com/office/powerpoint/2010/main" val="2601617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latin typeface="Times New Roman" panose="02020603050405020304" pitchFamily="18" charset="0"/>
                <a:ea typeface="ＭＳ Ｐゴシック"/>
              </a:rPr>
              <a:t>Emergency Care Protocol: Eye Injury </a:t>
            </a:r>
            <a:r>
              <a:rPr lang="en-IN" altLang="en-US" sz="2000" b="0" dirty="0" smtClean="0">
                <a:latin typeface="Times New Roman" panose="02020603050405020304" pitchFamily="18" charset="0"/>
                <a:ea typeface="ＭＳ Ｐゴシック"/>
              </a:rPr>
              <a:t>(3 </a:t>
            </a:r>
            <a:r>
              <a:rPr lang="en-IN" altLang="en-US" sz="2000" b="0" dirty="0">
                <a:latin typeface="Times New Roman" panose="02020603050405020304" pitchFamily="18" charset="0"/>
                <a:ea typeface="ＭＳ Ｐゴシック"/>
              </a:rPr>
              <a:t>of 5)</a:t>
            </a:r>
            <a:endParaRPr lang="en-US" dirty="0"/>
          </a:p>
        </p:txBody>
      </p:sp>
      <p:sp>
        <p:nvSpPr>
          <p:cNvPr id="3" name="Text Placeholder 2"/>
          <p:cNvSpPr>
            <a:spLocks noGrp="1"/>
          </p:cNvSpPr>
          <p:nvPr>
            <p:ph type="body" idx="1"/>
          </p:nvPr>
        </p:nvSpPr>
        <p:spPr/>
        <p:txBody>
          <a:bodyPr/>
          <a:lstStyle/>
          <a:p>
            <a:pPr marL="1144800" indent="-230400">
              <a:spcBef>
                <a:spcPts val="600"/>
              </a:spcBef>
              <a:buFont typeface="Arial" panose="020B0604020202020204" pitchFamily="34" charset="0"/>
              <a:buChar char="▪"/>
            </a:pPr>
            <a:r>
              <a:rPr lang="en-US" sz="1800" dirty="0">
                <a:latin typeface="+mn-lt"/>
              </a:rPr>
              <a:t>If the object remains, lift the lid with a cotton swab or similar object and remove with a corner of the sterile gauze or swab</a:t>
            </a:r>
            <a:r>
              <a:rPr lang="en-US" sz="1800" dirty="0" smtClean="0">
                <a:latin typeface="+mn-lt"/>
              </a:rPr>
              <a:t>.</a:t>
            </a:r>
          </a:p>
          <a:p>
            <a:pPr marL="741600" indent="-284400">
              <a:spcBef>
                <a:spcPts val="600"/>
              </a:spcBef>
              <a:buFont typeface="Arial" panose="020B0604020202020204" pitchFamily="34" charset="0"/>
              <a:buChar char="–"/>
            </a:pPr>
            <a:r>
              <a:rPr lang="en-US" sz="1800" b="1" dirty="0">
                <a:latin typeface="+mn-lt"/>
              </a:rPr>
              <a:t>Orbital Injury:</a:t>
            </a:r>
          </a:p>
          <a:p>
            <a:pPr marL="1144800" indent="-230400">
              <a:spcBef>
                <a:spcPts val="600"/>
              </a:spcBef>
              <a:buFont typeface="Arial" panose="020B0604020202020204" pitchFamily="34" charset="0"/>
              <a:buChar char="▪"/>
            </a:pPr>
            <a:r>
              <a:rPr lang="en-US" sz="1800" dirty="0">
                <a:latin typeface="+mn-lt"/>
              </a:rPr>
              <a:t>If the eyeball has not been injured, place ice </a:t>
            </a:r>
            <a:r>
              <a:rPr lang="en-US" sz="1800" dirty="0" smtClean="0">
                <a:latin typeface="+mn-lt"/>
              </a:rPr>
              <a:t>packs over </a:t>
            </a:r>
            <a:r>
              <a:rPr lang="en-US" sz="1800" dirty="0">
                <a:latin typeface="+mn-lt"/>
              </a:rPr>
              <a:t>the injured eye.</a:t>
            </a:r>
          </a:p>
          <a:p>
            <a:pPr marL="1144800" indent="-230400">
              <a:spcBef>
                <a:spcPts val="600"/>
              </a:spcBef>
              <a:buFont typeface="Arial" panose="020B0604020202020204" pitchFamily="34" charset="0"/>
              <a:buChar char="▪"/>
            </a:pPr>
            <a:r>
              <a:rPr lang="en-US" sz="1800" dirty="0">
                <a:latin typeface="+mn-lt"/>
              </a:rPr>
              <a:t>If the eyeball is injured, do not use cold packs</a:t>
            </a:r>
            <a:r>
              <a:rPr lang="en-US" sz="1800" dirty="0" smtClean="0">
                <a:latin typeface="+mn-lt"/>
              </a:rPr>
              <a:t>. (</a:t>
            </a:r>
            <a:r>
              <a:rPr lang="en-US" sz="1800" dirty="0">
                <a:latin typeface="+mn-lt"/>
              </a:rPr>
              <a:t>Refer to the following information on </a:t>
            </a:r>
            <a:r>
              <a:rPr lang="en-US" sz="1800" dirty="0" smtClean="0">
                <a:latin typeface="+mn-lt"/>
              </a:rPr>
              <a:t>management of </a:t>
            </a:r>
            <a:r>
              <a:rPr lang="en-US" sz="1800" dirty="0">
                <a:latin typeface="+mn-lt"/>
              </a:rPr>
              <a:t>a globe injury</a:t>
            </a:r>
            <a:r>
              <a:rPr lang="en-US" sz="1800" dirty="0" smtClean="0">
                <a:latin typeface="+mn-lt"/>
              </a:rPr>
              <a:t>.)</a:t>
            </a:r>
          </a:p>
          <a:p>
            <a:pPr marL="741600" indent="-284400">
              <a:spcBef>
                <a:spcPts val="600"/>
              </a:spcBef>
              <a:buFont typeface="Arial" panose="020B0604020202020204" pitchFamily="34" charset="0"/>
              <a:buChar char="–"/>
            </a:pPr>
            <a:r>
              <a:rPr lang="en-US" sz="1800" b="1" dirty="0">
                <a:latin typeface="+mn-lt"/>
              </a:rPr>
              <a:t>Lid Injury:</a:t>
            </a:r>
          </a:p>
          <a:p>
            <a:pPr marL="1144800" indent="-230400">
              <a:spcBef>
                <a:spcPts val="600"/>
              </a:spcBef>
              <a:buFont typeface="Arial" panose="020B0604020202020204" pitchFamily="34" charset="0"/>
              <a:buChar char="▪"/>
            </a:pPr>
            <a:r>
              <a:rPr lang="en-US" sz="1800" dirty="0">
                <a:latin typeface="+mn-lt"/>
              </a:rPr>
              <a:t>Control bleeding with light pressure; do not use pressure if the eyeball is injured.</a:t>
            </a:r>
          </a:p>
          <a:p>
            <a:pPr marL="1144800" indent="-230400">
              <a:spcBef>
                <a:spcPts val="600"/>
              </a:spcBef>
              <a:buFont typeface="Arial" panose="020B0604020202020204" pitchFamily="34" charset="0"/>
              <a:buChar char="▪"/>
            </a:pPr>
            <a:r>
              <a:rPr lang="en-US" sz="1800" dirty="0">
                <a:latin typeface="+mn-lt"/>
              </a:rPr>
              <a:t>Cover the lid with sterile gauze soaked in saline. Preserve avulsed skin and transport with the patient.</a:t>
            </a:r>
          </a:p>
          <a:p>
            <a:pPr marL="1144800" indent="-230400">
              <a:spcBef>
                <a:spcPts val="600"/>
              </a:spcBef>
              <a:buFont typeface="Arial" panose="020B0604020202020204" pitchFamily="34" charset="0"/>
              <a:buChar char="▪"/>
            </a:pPr>
            <a:r>
              <a:rPr lang="en-US" sz="1800" dirty="0">
                <a:latin typeface="+mn-lt"/>
              </a:rPr>
              <a:t>If eyeball injury is not suspected, cover the lid with a cold compress. Patch both eyes</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4191420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latin typeface="Times New Roman" panose="02020603050405020304" pitchFamily="18" charset="0"/>
                <a:ea typeface="ＭＳ Ｐゴシック"/>
              </a:rPr>
              <a:t>Emergency Care Protocol: Eye Injury </a:t>
            </a:r>
            <a:r>
              <a:rPr lang="en-IN" altLang="en-US" sz="2000" b="0" dirty="0" smtClean="0">
                <a:latin typeface="Times New Roman" panose="02020603050405020304" pitchFamily="18" charset="0"/>
                <a:ea typeface="ＭＳ Ｐゴシック"/>
              </a:rPr>
              <a:t>(4 </a:t>
            </a:r>
            <a:r>
              <a:rPr lang="en-IN" altLang="en-US" sz="2000" b="0" dirty="0">
                <a:latin typeface="Times New Roman" panose="02020603050405020304" pitchFamily="18" charset="0"/>
                <a:ea typeface="ＭＳ Ｐゴシック"/>
              </a:rPr>
              <a:t>of 5)</a:t>
            </a:r>
            <a:endParaRPr lang="en-US" dirty="0"/>
          </a:p>
        </p:txBody>
      </p:sp>
      <p:sp>
        <p:nvSpPr>
          <p:cNvPr id="3" name="Text Placeholder 2"/>
          <p:cNvSpPr>
            <a:spLocks noGrp="1"/>
          </p:cNvSpPr>
          <p:nvPr>
            <p:ph type="body" idx="1"/>
          </p:nvPr>
        </p:nvSpPr>
        <p:spPr/>
        <p:txBody>
          <a:bodyPr/>
          <a:lstStyle/>
          <a:p>
            <a:pPr marL="741600" indent="-284400">
              <a:spcBef>
                <a:spcPts val="600"/>
              </a:spcBef>
              <a:buFont typeface="Arial" panose="020B0604020202020204" pitchFamily="34" charset="0"/>
              <a:buChar char="–"/>
            </a:pPr>
            <a:r>
              <a:rPr lang="en-US" sz="1800" b="1" dirty="0">
                <a:latin typeface="+mn-lt"/>
              </a:rPr>
              <a:t>Injury to the Globe:</a:t>
            </a:r>
          </a:p>
          <a:p>
            <a:pPr marL="1144800" indent="-230400">
              <a:spcBef>
                <a:spcPts val="600"/>
              </a:spcBef>
              <a:buFont typeface="Arial" panose="020B0604020202020204" pitchFamily="34" charset="0"/>
              <a:buChar char="▪"/>
            </a:pPr>
            <a:r>
              <a:rPr lang="en-US" sz="1800" dirty="0">
                <a:latin typeface="+mn-lt"/>
              </a:rPr>
              <a:t>Apply patches to both eyes</a:t>
            </a:r>
            <a:r>
              <a:rPr lang="en-US" sz="1800" dirty="0" smtClean="0">
                <a:latin typeface="+mn-lt"/>
              </a:rPr>
              <a:t>.</a:t>
            </a:r>
          </a:p>
          <a:p>
            <a:pPr marL="1144800" indent="-230400">
              <a:spcBef>
                <a:spcPts val="600"/>
              </a:spcBef>
              <a:buFont typeface="Arial" panose="020B0604020202020204" pitchFamily="34" charset="0"/>
              <a:buChar char="▪"/>
            </a:pPr>
            <a:r>
              <a:rPr lang="en-US" sz="1800" dirty="0">
                <a:latin typeface="+mn-lt"/>
              </a:rPr>
              <a:t>Do not apply any type of pressure.</a:t>
            </a:r>
          </a:p>
          <a:p>
            <a:pPr marL="1144800" indent="-230400">
              <a:spcBef>
                <a:spcPts val="600"/>
              </a:spcBef>
              <a:buFont typeface="Arial" panose="020B0604020202020204" pitchFamily="34" charset="0"/>
              <a:buChar char="▪"/>
            </a:pPr>
            <a:r>
              <a:rPr lang="en-US" sz="1800" dirty="0">
                <a:latin typeface="+mn-lt"/>
              </a:rPr>
              <a:t>Apply an eye shield to the injured eye.</a:t>
            </a:r>
          </a:p>
          <a:p>
            <a:pPr marL="1144800" indent="-230400">
              <a:spcBef>
                <a:spcPts val="600"/>
              </a:spcBef>
              <a:buFont typeface="Arial" panose="020B0604020202020204" pitchFamily="34" charset="0"/>
              <a:buChar char="▪"/>
            </a:pPr>
            <a:r>
              <a:rPr lang="en-US" sz="1800" dirty="0">
                <a:latin typeface="+mn-lt"/>
              </a:rPr>
              <a:t>Keep the patient supine.</a:t>
            </a:r>
          </a:p>
          <a:p>
            <a:pPr marL="741600" indent="-284400">
              <a:spcBef>
                <a:spcPts val="600"/>
              </a:spcBef>
              <a:buFont typeface="Arial" panose="020B0604020202020204" pitchFamily="34" charset="0"/>
              <a:buChar char="–"/>
            </a:pPr>
            <a:r>
              <a:rPr lang="en-US" sz="1800" b="1" dirty="0">
                <a:latin typeface="+mn-lt"/>
              </a:rPr>
              <a:t>Chemical Burn to Eye:</a:t>
            </a:r>
          </a:p>
          <a:p>
            <a:pPr marL="1144800" indent="-230400">
              <a:spcBef>
                <a:spcPts val="600"/>
              </a:spcBef>
              <a:buFont typeface="Arial" panose="020B0604020202020204" pitchFamily="34" charset="0"/>
              <a:buChar char="▪"/>
            </a:pPr>
            <a:r>
              <a:rPr lang="en-US" sz="1800" dirty="0">
                <a:latin typeface="+mn-lt"/>
              </a:rPr>
              <a:t>Begin irrigation with water or saline immediately and for at least 20 minutes or until arrival at the hospital</a:t>
            </a:r>
          </a:p>
          <a:p>
            <a:pPr marL="1144800" indent="-230400">
              <a:spcBef>
                <a:spcPts val="600"/>
              </a:spcBef>
              <a:buFont typeface="Arial" panose="020B0604020202020204" pitchFamily="34" charset="0"/>
              <a:buChar char="▪"/>
            </a:pPr>
            <a:r>
              <a:rPr lang="en-US" sz="1800" dirty="0">
                <a:latin typeface="+mn-lt"/>
              </a:rPr>
              <a:t>Do not contaminate the uninjured eye.</a:t>
            </a:r>
          </a:p>
          <a:p>
            <a:pPr marL="1144800" indent="-230400">
              <a:spcBef>
                <a:spcPts val="600"/>
              </a:spcBef>
              <a:buFont typeface="Arial" panose="020B0604020202020204" pitchFamily="34" charset="0"/>
              <a:buChar char="▪"/>
            </a:pPr>
            <a:r>
              <a:rPr lang="en-US" sz="1800" dirty="0">
                <a:latin typeface="+mn-lt"/>
              </a:rPr>
              <a:t>Force the lids open if necessary to flush</a:t>
            </a:r>
            <a:r>
              <a:rPr lang="en-US" sz="1800" dirty="0" smtClean="0">
                <a:latin typeface="+mn-lt"/>
              </a:rPr>
              <a:t>.</a:t>
            </a:r>
          </a:p>
          <a:p>
            <a:pPr marL="1144800" indent="-230400">
              <a:spcBef>
                <a:spcPts val="600"/>
              </a:spcBef>
              <a:buFont typeface="Arial" panose="020B0604020202020204" pitchFamily="34" charset="0"/>
              <a:buChar char="▪"/>
            </a:pPr>
            <a:r>
              <a:rPr lang="en-US" sz="1800" dirty="0">
                <a:latin typeface="+mn-lt"/>
              </a:rPr>
              <a:t>Remove contact lenses.</a:t>
            </a:r>
          </a:p>
          <a:p>
            <a:pPr marL="1144800" indent="-230400">
              <a:spcBef>
                <a:spcPts val="600"/>
              </a:spcBef>
              <a:buFont typeface="Arial" panose="020B0604020202020204" pitchFamily="34" charset="0"/>
              <a:buChar char="▪"/>
            </a:pPr>
            <a:r>
              <a:rPr lang="en-US" sz="1800" dirty="0">
                <a:latin typeface="+mn-lt"/>
              </a:rPr>
              <a:t>Remove solid particles from the eye surface with a</a:t>
            </a:r>
          </a:p>
          <a:p>
            <a:pPr marL="1144800" indent="-230400">
              <a:spcBef>
                <a:spcPts val="600"/>
              </a:spcBef>
              <a:buFont typeface="Arial" panose="020B0604020202020204" pitchFamily="34" charset="0"/>
              <a:buChar char="▪"/>
            </a:pPr>
            <a:r>
              <a:rPr lang="en-US" sz="1800" dirty="0">
                <a:latin typeface="+mn-lt"/>
              </a:rPr>
              <a:t>moistened cotton swab</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3031749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altLang="en-US" dirty="0">
                <a:latin typeface="Times New Roman" panose="02020603050405020304" pitchFamily="18" charset="0"/>
                <a:ea typeface="ＭＳ Ｐゴシック"/>
              </a:rPr>
              <a:t>Emergency Care Protocol: Eye Injury </a:t>
            </a:r>
            <a:r>
              <a:rPr lang="en-IN" altLang="en-US" sz="2000" b="0" dirty="0" smtClean="0">
                <a:latin typeface="Times New Roman" panose="02020603050405020304" pitchFamily="18" charset="0"/>
                <a:ea typeface="ＭＳ Ｐゴシック"/>
              </a:rPr>
              <a:t>(5 </a:t>
            </a:r>
            <a:r>
              <a:rPr lang="en-IN" altLang="en-US" sz="2000" b="0" dirty="0">
                <a:latin typeface="Times New Roman" panose="02020603050405020304" pitchFamily="18" charset="0"/>
                <a:ea typeface="ＭＳ Ｐゴシック"/>
              </a:rPr>
              <a:t>of 5)</a:t>
            </a:r>
            <a:endParaRPr lang="en-US" dirty="0"/>
          </a:p>
        </p:txBody>
      </p:sp>
      <p:sp>
        <p:nvSpPr>
          <p:cNvPr id="3" name="Text Placeholder 2"/>
          <p:cNvSpPr>
            <a:spLocks noGrp="1"/>
          </p:cNvSpPr>
          <p:nvPr>
            <p:ph type="body" idx="1"/>
          </p:nvPr>
        </p:nvSpPr>
        <p:spPr>
          <a:xfrm>
            <a:off x="457200" y="1600201"/>
            <a:ext cx="8229600" cy="350520"/>
          </a:xfrm>
        </p:spPr>
        <p:txBody>
          <a:bodyPr/>
          <a:lstStyle/>
          <a:p>
            <a:pPr marL="1144800" indent="-230400">
              <a:spcBef>
                <a:spcPts val="600"/>
              </a:spcBef>
              <a:buFont typeface="Arial" panose="020B0604020202020204" pitchFamily="34" charset="0"/>
              <a:buChar char="▪"/>
            </a:pPr>
            <a:r>
              <a:rPr lang="en-US" sz="1800" dirty="0">
                <a:latin typeface="+mn-lt"/>
              </a:rPr>
              <a:t>Continue to irrigate en route to the medical facility</a:t>
            </a:r>
            <a:r>
              <a:rPr lang="en-US" sz="1800" dirty="0" smtClean="0">
                <a:latin typeface="+mn-lt"/>
              </a:rPr>
              <a:t>.</a:t>
            </a:r>
          </a:p>
        </p:txBody>
      </p:sp>
      <p:sp>
        <p:nvSpPr>
          <p:cNvPr id="5" name="Text Placeholder 4"/>
          <p:cNvSpPr>
            <a:spLocks noGrp="1"/>
          </p:cNvSpPr>
          <p:nvPr>
            <p:ph type="body" idx="2"/>
          </p:nvPr>
        </p:nvSpPr>
        <p:spPr>
          <a:xfrm>
            <a:off x="457200" y="2070633"/>
            <a:ext cx="8229600" cy="1815568"/>
          </a:xfrm>
        </p:spPr>
        <p:txBody>
          <a:bodyPr/>
          <a:lstStyle/>
          <a:p>
            <a:pPr marL="432000" indent="-432000">
              <a:buFont typeface="+mj-lt"/>
              <a:buAutoNum type="arabicPeriod" startAt="9"/>
            </a:pPr>
            <a:r>
              <a:rPr lang="en-US" sz="1800" dirty="0">
                <a:latin typeface="+mn-lt"/>
              </a:rPr>
              <a:t>Provide continued spine motion restriction if you </a:t>
            </a:r>
            <a:r>
              <a:rPr lang="en-US" sz="1800" dirty="0" smtClean="0">
                <a:latin typeface="+mn-lt"/>
              </a:rPr>
              <a:t>suspect </a:t>
            </a:r>
            <a:r>
              <a:rPr lang="en-US" sz="1800" dirty="0">
                <a:latin typeface="+mn-lt"/>
              </a:rPr>
              <a:t>spine injury.</a:t>
            </a:r>
          </a:p>
          <a:p>
            <a:pPr marL="432000" indent="-432000">
              <a:buFont typeface="+mj-lt"/>
              <a:buAutoNum type="arabicPeriod" startAt="9"/>
            </a:pPr>
            <a:r>
              <a:rPr lang="en-US" sz="1800" dirty="0">
                <a:latin typeface="+mn-lt"/>
              </a:rPr>
              <a:t>Transport.</a:t>
            </a:r>
          </a:p>
          <a:p>
            <a:pPr marL="432000" indent="-432000">
              <a:buFont typeface="+mj-lt"/>
              <a:buAutoNum type="arabicPeriod" startAt="9"/>
            </a:pPr>
            <a:r>
              <a:rPr lang="en-US" sz="1800" dirty="0">
                <a:latin typeface="+mn-lt"/>
              </a:rPr>
              <a:t>Perform a reassessment every 5 minutes if unstable and every 15 minutes if stable</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3890573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7233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(12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Removing Contact Lenses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Contact lenses may need to be removed when there is an eye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both eyes; patients may wear one contact lens or wear both contact lenses and glasses.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Consult medical direction about removing contact lenses.</a:t>
            </a:r>
          </a:p>
        </p:txBody>
      </p:sp>
    </p:spTree>
    <p:extLst>
      <p:ext uri="{BB962C8B-B14F-4D97-AF65-F5344CB8AC3E}">
        <p14:creationId xmlns:p14="http://schemas.microsoft.com/office/powerpoint/2010/main" val="1467872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Removing Hard Corneal Contact Lenses</a:t>
            </a:r>
            <a:endParaRPr lang="en-US" altLang="en-US" dirty="0">
              <a:latin typeface="Times New Roman" panose="02020603050405020304" pitchFamily="18" charset="0"/>
              <a:ea typeface="ＭＳ Ｐゴシック"/>
            </a:endParaRPr>
          </a:p>
        </p:txBody>
      </p:sp>
      <p:pic>
        <p:nvPicPr>
          <p:cNvPr id="4" name="Picture 2" descr="To remove hard corneal contact lenses by hand, spread the upper and lower skin of the eye using thumbs. Draw thumbs closer to the lens, picking the lens up and away from the eye with thumbnai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4467" y="1570314"/>
            <a:ext cx="3485544" cy="46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5446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Using a Moistened Suction Cup to Remove a Hard Contact Lens</a:t>
            </a:r>
            <a:endParaRPr lang="en-US" altLang="en-US" dirty="0">
              <a:latin typeface="Times New Roman" panose="02020603050405020304" pitchFamily="18" charset="0"/>
              <a:ea typeface="ＭＳ Ｐゴシック"/>
            </a:endParaRPr>
          </a:p>
        </p:txBody>
      </p:sp>
      <p:pic>
        <p:nvPicPr>
          <p:cNvPr id="4" name="Picture 2" descr="To remove hard corneal contact lenses with a suction cup, spread the lid on top of the eye and place the end of the suction cup to the lens to release it from the corne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0019" y="1530309"/>
            <a:ext cx="6443962" cy="46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1974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241953"/>
          </a:xfrm>
        </p:spPr>
        <p:txBody>
          <a:bodyPr anchor="b"/>
          <a:lstStyle/>
          <a:p>
            <a:r>
              <a:rPr lang="en-US" altLang="en-US" sz="2800" dirty="0">
                <a:latin typeface="Times New Roman" panose="02020603050405020304" pitchFamily="18" charset="0"/>
                <a:cs typeface="Times New Roman" panose="02020603050405020304" pitchFamily="18" charset="0"/>
              </a:rPr>
              <a:t>An adult patient presents with a complaint of eye pain after being struck in the eye by debris from a metal grinder</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type="body" idx="1"/>
          </p:nvPr>
        </p:nvSpPr>
        <p:spPr>
          <a:xfrm>
            <a:off x="457200" y="1600199"/>
            <a:ext cx="8229600" cy="1406535"/>
          </a:xfrm>
        </p:spPr>
        <p:txBody>
          <a:bodyPr/>
          <a:lstStyle/>
          <a:p>
            <a:pPr marL="0" indent="0">
              <a:buNone/>
            </a:pPr>
            <a:r>
              <a:rPr lang="en-US" altLang="en-US" sz="2200" dirty="0">
                <a:latin typeface="+mn-lt"/>
              </a:rPr>
              <a:t>His right eye is watery and red, and he has difficulty keeping it open. You are able to see a metal shaving that appears to be superficially embedded in the cornea. Click on the action that is most appropriate in the prehospital management of this patient.</a:t>
            </a:r>
            <a:endParaRPr lang="en-US" sz="2200" dirty="0">
              <a:latin typeface="+mn-lt"/>
            </a:endParaRPr>
          </a:p>
        </p:txBody>
      </p:sp>
      <p:sp>
        <p:nvSpPr>
          <p:cNvPr id="7" name="Content Placeholder 6"/>
          <p:cNvSpPr>
            <a:spLocks noGrp="1"/>
          </p:cNvSpPr>
          <p:nvPr>
            <p:ph sz="quarter" idx="13"/>
          </p:nvPr>
        </p:nvSpPr>
        <p:spPr>
          <a:xfrm>
            <a:off x="485776" y="3204855"/>
            <a:ext cx="8229600" cy="558800"/>
          </a:xfrm>
        </p:spPr>
        <p:txBody>
          <a:bodyPr/>
          <a:lstStyle/>
          <a:p>
            <a:pPr marL="432" indent="0">
              <a:buNone/>
            </a:pPr>
            <a:r>
              <a:rPr lang="en-US" altLang="en-US" sz="2200" kern="1200" dirty="0" smtClean="0">
                <a:solidFill>
                  <a:schemeClr val="tx2"/>
                </a:solidFill>
                <a:latin typeface="Arial (Body)"/>
                <a:ea typeface="ＭＳ Ｐゴシック" panose="020B0600070205080204" pitchFamily="34" charset="-128"/>
              </a:rPr>
              <a:t>A. </a:t>
            </a:r>
            <a:r>
              <a:rPr lang="en-US" altLang="en-US" sz="2200" kern="1200" dirty="0" smtClean="0">
                <a:solidFill>
                  <a:srgbClr val="000000"/>
                </a:solidFill>
                <a:latin typeface="Arial (Body)"/>
                <a:ea typeface="ＭＳ Ｐゴシック" panose="020B0600070205080204" pitchFamily="34" charset="-128"/>
                <a:hlinkClick r:id="rId2" action="ppaction://hlinksldjump"/>
              </a:rPr>
              <a:t>Use </a:t>
            </a:r>
            <a:r>
              <a:rPr lang="en-US" altLang="en-US" sz="2200" kern="1200" dirty="0">
                <a:solidFill>
                  <a:srgbClr val="000000"/>
                </a:solidFill>
                <a:latin typeface="Arial (Body)"/>
                <a:ea typeface="ＭＳ Ｐゴシック" panose="020B0600070205080204" pitchFamily="34" charset="-128"/>
                <a:hlinkClick r:id="rId2" action="ppaction://hlinksldjump"/>
              </a:rPr>
              <a:t>a cotton-tipped applicator to dislodge the metal </a:t>
            </a:r>
            <a:r>
              <a:rPr lang="en-US" altLang="en-US" sz="2200" kern="1200" dirty="0" smtClean="0">
                <a:solidFill>
                  <a:srgbClr val="000000"/>
                </a:solidFill>
                <a:latin typeface="Arial (Body)"/>
                <a:ea typeface="ＭＳ Ｐゴシック" panose="020B0600070205080204" pitchFamily="34" charset="-128"/>
                <a:hlinkClick r:id="rId2" action="ppaction://hlinksldjump"/>
              </a:rPr>
              <a:t>shaving.</a:t>
            </a:r>
            <a:endParaRPr lang="en-US" altLang="en-US" sz="2200" kern="1200" dirty="0" smtClean="0">
              <a:solidFill>
                <a:srgbClr val="000000"/>
              </a:solidFill>
              <a:latin typeface="Arial (Body)"/>
              <a:ea typeface="ＭＳ Ｐゴシック" panose="020B0600070205080204" pitchFamily="34" charset="-128"/>
            </a:endParaRPr>
          </a:p>
        </p:txBody>
      </p:sp>
      <p:sp>
        <p:nvSpPr>
          <p:cNvPr id="8" name="Content Placeholder 7"/>
          <p:cNvSpPr>
            <a:spLocks noGrp="1"/>
          </p:cNvSpPr>
          <p:nvPr>
            <p:ph sz="quarter" idx="14"/>
          </p:nvPr>
        </p:nvSpPr>
        <p:spPr>
          <a:xfrm>
            <a:off x="485776" y="3881130"/>
            <a:ext cx="8232775" cy="779462"/>
          </a:xfrm>
        </p:spPr>
        <p:txBody>
          <a:bodyPr/>
          <a:lstStyle/>
          <a:p>
            <a:pPr marL="304800" indent="-304800">
              <a:buNone/>
            </a:pPr>
            <a:r>
              <a:rPr lang="en-US" altLang="en-US" sz="2200" kern="1200" dirty="0">
                <a:solidFill>
                  <a:schemeClr val="tx2"/>
                </a:solidFill>
                <a:latin typeface="Arial (Body)"/>
                <a:ea typeface="ＭＳ Ｐゴシック" panose="020B0600070205080204" pitchFamily="34" charset="-128"/>
              </a:rPr>
              <a:t>B. </a:t>
            </a:r>
            <a:r>
              <a:rPr lang="en-US" altLang="en-US" sz="2200" kern="1200" dirty="0">
                <a:solidFill>
                  <a:srgbClr val="000000"/>
                </a:solidFill>
                <a:latin typeface="Arial (Body)"/>
                <a:ea typeface="ＭＳ Ｐゴシック" panose="020B0600070205080204" pitchFamily="34" charset="-128"/>
                <a:hlinkClick r:id="rId3" action="ppaction://hlinksldjump"/>
              </a:rPr>
              <a:t>Aggressively irrigate the eye with normal saline to dislodge the metal shaving</a:t>
            </a:r>
            <a:r>
              <a:rPr lang="en-US" altLang="en-US" sz="2200" kern="1200" dirty="0" smtClean="0">
                <a:solidFill>
                  <a:srgbClr val="000000"/>
                </a:solidFill>
                <a:latin typeface="Arial (Body)"/>
                <a:ea typeface="ＭＳ Ｐゴシック" panose="020B0600070205080204" pitchFamily="34" charset="-128"/>
                <a:hlinkClick r:id="rId3" action="ppaction://hlinksldjump"/>
              </a:rPr>
              <a:t>.</a:t>
            </a:r>
            <a:endParaRPr lang="en-US" altLang="en-US" sz="2200" kern="1200" dirty="0">
              <a:solidFill>
                <a:srgbClr val="000000"/>
              </a:solidFill>
              <a:latin typeface="Arial (Body)"/>
              <a:ea typeface="ＭＳ Ｐゴシック" panose="020B0600070205080204" pitchFamily="34" charset="-128"/>
            </a:endParaRPr>
          </a:p>
        </p:txBody>
      </p:sp>
      <p:sp>
        <p:nvSpPr>
          <p:cNvPr id="9" name="Content Placeholder 8"/>
          <p:cNvSpPr>
            <a:spLocks noGrp="1"/>
          </p:cNvSpPr>
          <p:nvPr>
            <p:ph sz="quarter" idx="15"/>
          </p:nvPr>
        </p:nvSpPr>
        <p:spPr>
          <a:xfrm>
            <a:off x="485776" y="4782512"/>
            <a:ext cx="8229600" cy="550863"/>
          </a:xfrm>
        </p:spPr>
        <p:txBody>
          <a:bodyPr/>
          <a:lstStyle/>
          <a:p>
            <a:pPr marL="0" indent="0">
              <a:buNone/>
            </a:pPr>
            <a:r>
              <a:rPr lang="en-US" altLang="en-US" sz="2200" kern="1200" dirty="0">
                <a:solidFill>
                  <a:schemeClr val="tx2"/>
                </a:solidFill>
                <a:latin typeface="Arial (Body)"/>
                <a:ea typeface="ＭＳ Ｐゴシック" panose="020B0600070205080204" pitchFamily="34" charset="-128"/>
              </a:rPr>
              <a:t>C. </a:t>
            </a:r>
            <a:r>
              <a:rPr lang="en-US" altLang="en-US" sz="2200" kern="1200" dirty="0">
                <a:solidFill>
                  <a:srgbClr val="000000"/>
                </a:solidFill>
                <a:latin typeface="Arial (Body)"/>
                <a:ea typeface="ＭＳ Ｐゴシック" panose="020B0600070205080204" pitchFamily="34" charset="-128"/>
                <a:hlinkClick r:id="rId4" action="ppaction://hlinksldjump"/>
              </a:rPr>
              <a:t>Bandage both eyes</a:t>
            </a:r>
            <a:r>
              <a:rPr lang="en-US" altLang="en-US" sz="2200" kern="1200" dirty="0" smtClean="0">
                <a:solidFill>
                  <a:srgbClr val="000000"/>
                </a:solidFill>
                <a:latin typeface="Arial (Body)"/>
                <a:ea typeface="ＭＳ Ｐゴシック" panose="020B0600070205080204" pitchFamily="34" charset="-128"/>
                <a:hlinkClick r:id="rId4" action="ppaction://hlinksldjump"/>
              </a:rPr>
              <a:t>.</a:t>
            </a:r>
            <a:endParaRPr lang="en-US" altLang="en-US" sz="2200" kern="1200" dirty="0">
              <a:solidFill>
                <a:srgbClr val="000000"/>
              </a:solidFill>
              <a:latin typeface="Arial (Body)"/>
              <a:ea typeface="ＭＳ Ｐゴシック" panose="020B0600070205080204" pitchFamily="34" charset="-128"/>
            </a:endParaRPr>
          </a:p>
        </p:txBody>
      </p:sp>
      <p:sp>
        <p:nvSpPr>
          <p:cNvPr id="10" name="Content Placeholder 9"/>
          <p:cNvSpPr>
            <a:spLocks noGrp="1"/>
          </p:cNvSpPr>
          <p:nvPr>
            <p:ph sz="quarter" idx="16"/>
          </p:nvPr>
        </p:nvSpPr>
        <p:spPr>
          <a:xfrm>
            <a:off x="485776" y="5476250"/>
            <a:ext cx="8229600" cy="652462"/>
          </a:xfrm>
        </p:spPr>
        <p:txBody>
          <a:bodyPr/>
          <a:lstStyle/>
          <a:p>
            <a:pPr marL="0" indent="0">
              <a:buNone/>
            </a:pPr>
            <a:r>
              <a:rPr lang="en-US" altLang="en-US" sz="2200" kern="1200" dirty="0">
                <a:solidFill>
                  <a:schemeClr val="tx2"/>
                </a:solidFill>
                <a:latin typeface="Arial (Body)"/>
                <a:ea typeface="ＭＳ Ｐゴシック" panose="020B0600070205080204" pitchFamily="34" charset="-128"/>
              </a:rPr>
              <a:t>D. </a:t>
            </a:r>
            <a:r>
              <a:rPr lang="en-US" altLang="en-US" sz="2200" kern="1200" dirty="0">
                <a:solidFill>
                  <a:srgbClr val="000000"/>
                </a:solidFill>
                <a:latin typeface="Arial (Body)"/>
                <a:ea typeface="ＭＳ Ｐゴシック" panose="020B0600070205080204" pitchFamily="34" charset="-128"/>
                <a:hlinkClick r:id="rId5" action="ppaction://hlinksldjump"/>
              </a:rPr>
              <a:t>Cover the right eye with a metal eye shield taped in place</a:t>
            </a:r>
            <a:r>
              <a:rPr lang="en-US" altLang="en-US" sz="2200" kern="1200" dirty="0" smtClean="0">
                <a:solidFill>
                  <a:srgbClr val="000000"/>
                </a:solidFill>
                <a:latin typeface="Arial (Body)"/>
                <a:ea typeface="ＭＳ Ｐゴシック" panose="020B0600070205080204" pitchFamily="34" charset="-128"/>
                <a:hlinkClick r:id="rId5" action="ppaction://hlinksldjump"/>
              </a:rPr>
              <a:t>.</a:t>
            </a:r>
            <a:endParaRPr lang="en-US" altLang="en-US" sz="22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204621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009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(13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Facial injuries pose a risk of airway compromise.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Pay particular attention to airway management.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prepared to suction.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With significant facial trauma, suspect cervical spine trauma and brain injury.</a:t>
            </a:r>
          </a:p>
        </p:txBody>
      </p:sp>
    </p:spTree>
    <p:extLst>
      <p:ext uri="{BB962C8B-B14F-4D97-AF65-F5344CB8AC3E}">
        <p14:creationId xmlns:p14="http://schemas.microsoft.com/office/powerpoint/2010/main" val="15003806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Soft Tissue and Bone Injury to the Mandible</a:t>
            </a:r>
            <a:endParaRPr lang="en-US" altLang="en-US" dirty="0">
              <a:latin typeface="Times New Roman" panose="02020603050405020304" pitchFamily="18" charset="0"/>
              <a:ea typeface="ＭＳ Ｐゴシック"/>
            </a:endParaRPr>
          </a:p>
        </p:txBody>
      </p:sp>
      <p:pic>
        <p:nvPicPr>
          <p:cNvPr id="4" name="Picture 1" descr="A seated patient with a penetrating wound to the left mandible at the neck, tissue and bone destroy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057" y="1490353"/>
            <a:ext cx="5576365" cy="415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15012"/>
            <a:ext cx="8229600" cy="470003"/>
          </a:xfrm>
        </p:spPr>
        <p:txBody>
          <a:bodyPr/>
          <a:lstStyle/>
          <a:p>
            <a:r>
              <a:rPr lang="en-IN" altLang="en-US" sz="1800" b="1" dirty="0" smtClean="0">
                <a:latin typeface="+mn-lt"/>
                <a:ea typeface="ＭＳ Ｐゴシック"/>
              </a:rPr>
              <a:t>(© Edward T. Dickinson, 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30413930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Injury to the Face </a:t>
            </a:r>
            <a:r>
              <a:rPr lang="en-IN"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pic>
        <p:nvPicPr>
          <p:cNvPr id="4" name="Picture 1" descr="A supine patient in a C collar, intubated, with a deep laceration from the above the right brow down through the center of the mouth. Soft tissue has been torn and the bone is also damaged. The patient’s face is bleeding and lids are bruised and swol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310" y="1503178"/>
            <a:ext cx="3153380" cy="419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15012"/>
            <a:ext cx="8229600" cy="470003"/>
          </a:xfrm>
        </p:spPr>
        <p:txBody>
          <a:bodyPr/>
          <a:lstStyle/>
          <a:p>
            <a:r>
              <a:rPr lang="en-IN" altLang="en-US" sz="1800" b="1" dirty="0">
                <a:latin typeface="+mn-lt"/>
                <a:ea typeface="ＭＳ Ｐゴシック"/>
              </a:rPr>
              <a:t>(© David Effron,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226117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eye and face can cause emotional distress, as well as pain.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 and neck carry risks of airway compromise, bleeding, and cervical spine injury.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Management priorities are establishing an airway and controlling bleeding.</a:t>
            </a:r>
          </a:p>
        </p:txBody>
      </p:sp>
    </p:spTree>
    <p:extLst>
      <p:ext uri="{BB962C8B-B14F-4D97-AF65-F5344CB8AC3E}">
        <p14:creationId xmlns:p14="http://schemas.microsoft.com/office/powerpoint/2010/main" val="3066957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Injury to the Face </a:t>
            </a:r>
            <a:r>
              <a:rPr lang="en-IN" altLang="en-US" sz="2000" b="0" dirty="0" smtClean="0">
                <a:latin typeface="Times New Roman" panose="02020603050405020304" pitchFamily="18" charset="0"/>
                <a:ea typeface="ＭＳ Ｐゴシック"/>
              </a:rPr>
              <a:t>(2 of 2)</a:t>
            </a:r>
            <a:endParaRPr lang="en-US" altLang="en-US" sz="2000" b="0" dirty="0">
              <a:latin typeface="Times New Roman" panose="02020603050405020304" pitchFamily="18" charset="0"/>
              <a:ea typeface="ＭＳ Ｐゴシック"/>
            </a:endParaRPr>
          </a:p>
        </p:txBody>
      </p:sp>
      <p:pic>
        <p:nvPicPr>
          <p:cNvPr id="4" name="Picture 1" descr="A seated conscious patient with a missing right nostril, a dark blood clot obscuring the right upper lip, blood covering the lower lip. Tissue is mutilated on the lower right side of the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827" y="1501447"/>
            <a:ext cx="5970347" cy="420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15024"/>
            <a:ext cx="8229600" cy="369991"/>
          </a:xfrm>
        </p:spPr>
        <p:txBody>
          <a:bodyPr/>
          <a:lstStyle/>
          <a:p>
            <a:r>
              <a:rPr lang="en-IN" altLang="en-US" sz="1800" b="1" dirty="0" smtClean="0">
                <a:latin typeface="+mn-lt"/>
                <a:ea typeface="ＭＳ Ｐゴシック"/>
              </a:rPr>
              <a:t>(© David Effron, 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3430652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486775" cy="1066799"/>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Injuries to the Mouth, Jaw, Cheek, and Chin</a:t>
            </a:r>
            <a:endParaRPr lang="en-US" altLang="en-US" dirty="0">
              <a:latin typeface="Times New Roman" panose="02020603050405020304" pitchFamily="18" charset="0"/>
              <a:ea typeface="ＭＳ Ｐゴシック"/>
            </a:endParaRPr>
          </a:p>
        </p:txBody>
      </p:sp>
      <p:pic>
        <p:nvPicPr>
          <p:cNvPr id="4" name="Picture 2" descr="A patient with a missing lower lip, skin to the chin ripped. The left cheek is red and irritated with blood spots on the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0550" y="1512347"/>
            <a:ext cx="6260072" cy="41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00724"/>
            <a:ext cx="8229600" cy="484291"/>
          </a:xfrm>
        </p:spPr>
        <p:txBody>
          <a:bodyPr/>
          <a:lstStyle/>
          <a:p>
            <a:r>
              <a:rPr lang="en-IN" altLang="en-US" sz="1800" b="1" dirty="0">
                <a:latin typeface="+mn-lt"/>
                <a:ea typeface="ＭＳ Ｐゴシック"/>
              </a:rPr>
              <a:t>(© Edward T. Dickinson,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2380996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Injuries to the Jaw, Cheek, and Chin</a:t>
            </a:r>
            <a:endParaRPr lang="en-US" altLang="en-US" dirty="0">
              <a:latin typeface="Times New Roman" panose="02020603050405020304" pitchFamily="18" charset="0"/>
              <a:ea typeface="ＭＳ Ｐゴシック"/>
            </a:endParaRPr>
          </a:p>
        </p:txBody>
      </p:sp>
      <p:pic>
        <p:nvPicPr>
          <p:cNvPr id="4" name="Picture 1" descr="An elderly patient supine with gauze squares taped on the upper neck and mandible, some gauze peeled back to reveal tissue damaged and bleeding hole in the right cheek. The patient’s lip has been damaged and partially mis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344" y="1514613"/>
            <a:ext cx="2807790" cy="419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29312"/>
            <a:ext cx="8229600" cy="355703"/>
          </a:xfrm>
        </p:spPr>
        <p:txBody>
          <a:bodyPr/>
          <a:lstStyle/>
          <a:p>
            <a:r>
              <a:rPr lang="en-IN" altLang="en-US" sz="1800" b="1" dirty="0">
                <a:latin typeface="+mn-lt"/>
                <a:ea typeface="ＭＳ Ｐゴシック"/>
              </a:rPr>
              <a:t>(© David Effron,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41007176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17232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(14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Establish and maintain in-line spinal stabilization.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Establish and maintain a patent airway.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Be prepared to suction the immobilized patient.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When the mandible is fractured, it is generally broken in two places and will be unstable.</a:t>
            </a:r>
          </a:p>
        </p:txBody>
      </p:sp>
    </p:spTree>
    <p:extLst>
      <p:ext uri="{BB962C8B-B14F-4D97-AF65-F5344CB8AC3E}">
        <p14:creationId xmlns:p14="http://schemas.microsoft.com/office/powerpoint/2010/main" val="1214719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5805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(15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 </a:t>
            </a:r>
            <a:r>
              <a:rPr lang="en-US" altLang="en-US" sz="2400" dirty="0">
                <a:solidFill>
                  <a:srgbClr val="000000"/>
                </a:solidFill>
                <a:latin typeface="Arial (Body)"/>
                <a:ea typeface="ＭＳ Ｐゴシック"/>
              </a:rPr>
              <a:t>establishing and maintaining an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Inspect the mouth for fragments of teeth, bone, soft tissue, or foreign objects.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Leave dentures in place if they are secure; remove broken or loose dentures.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tongue may need to be pulled forward if it has lost its support structure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32535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2947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(16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 establishing and maintaining an airway</a:t>
            </a:r>
            <a:r>
              <a:rPr lang="en-US" altLang="en-US" sz="2400" dirty="0" smtClean="0">
                <a:solidFill>
                  <a:srgbClr val="000000"/>
                </a:solidFill>
                <a:latin typeface="Arial (Body)"/>
                <a:ea typeface="ＭＳ Ｐゴシック"/>
              </a:rPr>
              <a:t>:</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Suction </a:t>
            </a:r>
            <a:r>
              <a:rPr lang="en-US" altLang="en-US" sz="2400" dirty="0">
                <a:solidFill>
                  <a:srgbClr val="000000"/>
                </a:solidFill>
                <a:latin typeface="Arial (Body)"/>
                <a:ea typeface="ＭＳ Ｐゴシック"/>
              </a:rPr>
              <a:t>the airway as needed.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Request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if needed, for advanced airway management.</a:t>
            </a:r>
          </a:p>
        </p:txBody>
      </p:sp>
    </p:spTree>
    <p:extLst>
      <p:ext uri="{BB962C8B-B14F-4D97-AF65-F5344CB8AC3E}">
        <p14:creationId xmlns:p14="http://schemas.microsoft.com/office/powerpoint/2010/main" val="625152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5805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(17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33961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Emergency </a:t>
            </a:r>
            <a:r>
              <a:rPr lang="en-US" altLang="en-US" sz="2400" dirty="0">
                <a:solidFill>
                  <a:srgbClr val="000000"/>
                </a:solidFill>
                <a:latin typeface="Arial (Body)"/>
                <a:ea typeface="ＭＳ Ｐゴシック"/>
              </a:rPr>
              <a:t>care for injuries to the face: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Maintain an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greater than or equal to 94%; provide positive pressure ventilation if breathing is inadequate.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Control severe bleeding.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Cover exposed nerves, tendons, or blood vessels with a moist, sterile dressing.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Treat for shock; transport.</a:t>
            </a:r>
          </a:p>
        </p:txBody>
      </p:sp>
    </p:spTree>
    <p:extLst>
      <p:ext uri="{BB962C8B-B14F-4D97-AF65-F5344CB8AC3E}">
        <p14:creationId xmlns:p14="http://schemas.microsoft.com/office/powerpoint/2010/main" val="3900322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2947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(18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33961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Avulsed </a:t>
            </a:r>
            <a:r>
              <a:rPr lang="en-US" altLang="en-US" sz="2400" dirty="0">
                <a:solidFill>
                  <a:srgbClr val="000000"/>
                </a:solidFill>
                <a:latin typeface="Arial (Body)"/>
                <a:ea typeface="ＭＳ Ｐゴシック"/>
              </a:rPr>
              <a:t>tooth</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Gently rinse the tooth with saline to remove debris; transport the tooth in a cup of saline or in saline-soaked gauze.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handle the tooth by the root.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If you cannot find teeth assume that the patient has swallowed or aspirated them.</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Control socket bleeding with a gauze pad.</a:t>
            </a:r>
          </a:p>
        </p:txBody>
      </p:sp>
    </p:spTree>
    <p:extLst>
      <p:ext uri="{BB962C8B-B14F-4D97-AF65-F5344CB8AC3E}">
        <p14:creationId xmlns:p14="http://schemas.microsoft.com/office/powerpoint/2010/main" val="2159125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50093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(19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Injury </a:t>
            </a:r>
            <a:r>
              <a:rPr lang="en-US" altLang="en-US" sz="2400" dirty="0">
                <a:solidFill>
                  <a:srgbClr val="000000"/>
                </a:solidFill>
                <a:latin typeface="Arial (Body)"/>
                <a:ea typeface="ＭＳ Ｐゴシック"/>
              </a:rPr>
              <a:t>to the mid-face, or upper or lower jaw</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Stabilize the spine.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Manage the airway and support breathing.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Control bleeding.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Request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for </a:t>
            </a:r>
            <a:r>
              <a:rPr lang="en-US" altLang="en-US" sz="2400" dirty="0">
                <a:solidFill>
                  <a:srgbClr val="000000"/>
                </a:solidFill>
                <a:latin typeface="Arial (Body)"/>
                <a:ea typeface="ＭＳ Ｐゴシック"/>
              </a:rPr>
              <a:t>difficult-to-manage airway or ventilation.</a:t>
            </a:r>
          </a:p>
        </p:txBody>
      </p:sp>
    </p:spTree>
    <p:extLst>
      <p:ext uri="{BB962C8B-B14F-4D97-AF65-F5344CB8AC3E}">
        <p14:creationId xmlns:p14="http://schemas.microsoft.com/office/powerpoint/2010/main" val="76507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19160" cy="1097279"/>
          </a:xfrm>
        </p:spPr>
        <p:txBody>
          <a:bodyPr/>
          <a:lstStyle/>
          <a:p>
            <a:pPr lvl="0"/>
            <a:r>
              <a:rPr lang="en-IN" altLang="en-US" dirty="0" smtClean="0"/>
              <a:t>Emergency Care Protocol: Facial Injury </a:t>
            </a:r>
            <a:r>
              <a:rPr lang="en-IN" altLang="en-US" sz="2000" b="0" dirty="0" smtClean="0"/>
              <a:t>(1 of 5)</a:t>
            </a:r>
            <a:endParaRPr lang="en-US" altLang="en-US" sz="2000" b="0" dirty="0"/>
          </a:p>
        </p:txBody>
      </p:sp>
      <p:sp>
        <p:nvSpPr>
          <p:cNvPr id="6" name="Text Placeholder 5"/>
          <p:cNvSpPr>
            <a:spLocks noGrp="1"/>
          </p:cNvSpPr>
          <p:nvPr>
            <p:ph type="body" idx="1"/>
          </p:nvPr>
        </p:nvSpPr>
        <p:spPr/>
        <p:txBody>
          <a:bodyPr/>
          <a:lstStyle/>
          <a:p>
            <a:pPr marL="432000" indent="-432000">
              <a:buFont typeface="+mj-lt"/>
              <a:buAutoNum type="arabicPeriod"/>
            </a:pPr>
            <a:r>
              <a:rPr lang="en-US" sz="1800" dirty="0">
                <a:latin typeface="+mn-lt"/>
              </a:rPr>
              <a:t>Provide motion restriction if spinal injury is suspected.</a:t>
            </a:r>
          </a:p>
          <a:p>
            <a:pPr marL="432000" indent="-432000">
              <a:buFont typeface="+mj-lt"/>
              <a:buAutoNum type="arabicPeriod"/>
            </a:pPr>
            <a:r>
              <a:rPr lang="en-US" sz="1800" dirty="0" smtClean="0">
                <a:latin typeface="+mn-lt"/>
              </a:rPr>
              <a:t>Establish </a:t>
            </a:r>
            <a:r>
              <a:rPr lang="en-US" sz="1800" dirty="0">
                <a:latin typeface="+mn-lt"/>
              </a:rPr>
              <a:t>and maintain an open airway. Avoid </a:t>
            </a:r>
            <a:r>
              <a:rPr lang="en-US" sz="1800" dirty="0" smtClean="0">
                <a:latin typeface="+mn-lt"/>
              </a:rPr>
              <a:t>using a </a:t>
            </a:r>
            <a:r>
              <a:rPr lang="en-US" sz="1800" dirty="0">
                <a:latin typeface="+mn-lt"/>
              </a:rPr>
              <a:t>nasopharyngeal airway if there is midface or </a:t>
            </a:r>
            <a:r>
              <a:rPr lang="en-US" sz="1800" dirty="0" smtClean="0">
                <a:latin typeface="+mn-lt"/>
              </a:rPr>
              <a:t>nasal trauma</a:t>
            </a:r>
            <a:r>
              <a:rPr lang="en-US" sz="1800" dirty="0">
                <a:latin typeface="+mn-lt"/>
              </a:rPr>
              <a:t>.</a:t>
            </a:r>
          </a:p>
          <a:p>
            <a:pPr marL="432000" indent="-432000">
              <a:buFont typeface="+mj-lt"/>
              <a:buAutoNum type="arabicPeriod"/>
            </a:pPr>
            <a:r>
              <a:rPr lang="en-US" sz="1800" dirty="0" smtClean="0">
                <a:latin typeface="+mn-lt"/>
              </a:rPr>
              <a:t>Suction </a:t>
            </a:r>
            <a:r>
              <a:rPr lang="en-US" sz="1800" dirty="0">
                <a:latin typeface="+mn-lt"/>
              </a:rPr>
              <a:t>blood and secretions as necessary. </a:t>
            </a:r>
            <a:r>
              <a:rPr lang="en-US" sz="1800" dirty="0" smtClean="0">
                <a:latin typeface="+mn-lt"/>
              </a:rPr>
              <a:t>Remove any </a:t>
            </a:r>
            <a:r>
              <a:rPr lang="en-US" sz="1800" dirty="0">
                <a:latin typeface="+mn-lt"/>
              </a:rPr>
              <a:t>broken teeth or loose bone fragments from </a:t>
            </a:r>
            <a:r>
              <a:rPr lang="en-US" sz="1800" dirty="0" smtClean="0">
                <a:latin typeface="+mn-lt"/>
              </a:rPr>
              <a:t>the mouth</a:t>
            </a:r>
            <a:r>
              <a:rPr lang="en-US" sz="1800" dirty="0">
                <a:latin typeface="+mn-lt"/>
              </a:rPr>
              <a:t>.</a:t>
            </a:r>
          </a:p>
          <a:p>
            <a:pPr marL="432000" indent="-432000">
              <a:buFont typeface="+mj-lt"/>
              <a:buAutoNum type="arabicPeriod"/>
            </a:pPr>
            <a:r>
              <a:rPr lang="en-US" sz="1800" dirty="0" smtClean="0">
                <a:latin typeface="+mn-lt"/>
              </a:rPr>
              <a:t>If </a:t>
            </a:r>
            <a:r>
              <a:rPr lang="en-US" sz="1800" dirty="0">
                <a:latin typeface="+mn-lt"/>
              </a:rPr>
              <a:t>dentures are in the mouth and secure, leave </a:t>
            </a:r>
            <a:r>
              <a:rPr lang="en-US" sz="1800" dirty="0" smtClean="0">
                <a:latin typeface="+mn-lt"/>
              </a:rPr>
              <a:t>them in </a:t>
            </a:r>
            <a:r>
              <a:rPr lang="en-US" sz="1800" dirty="0">
                <a:latin typeface="+mn-lt"/>
              </a:rPr>
              <a:t>place. If the dentures </a:t>
            </a:r>
            <a:r>
              <a:rPr lang="en-US" sz="1800" dirty="0" smtClean="0">
                <a:latin typeface="+mn-lt"/>
              </a:rPr>
              <a:t>are loose</a:t>
            </a:r>
            <a:r>
              <a:rPr lang="en-US" sz="1800" dirty="0">
                <a:latin typeface="+mn-lt"/>
              </a:rPr>
              <a:t>, remove them.</a:t>
            </a:r>
          </a:p>
          <a:p>
            <a:pPr marL="432000" indent="-432000">
              <a:buFont typeface="+mj-lt"/>
              <a:buAutoNum type="arabicPeriod"/>
            </a:pPr>
            <a:r>
              <a:rPr lang="en-US" sz="1800" dirty="0" smtClean="0">
                <a:latin typeface="+mn-lt"/>
              </a:rPr>
              <a:t>If </a:t>
            </a:r>
            <a:r>
              <a:rPr lang="en-US" sz="1800" dirty="0">
                <a:latin typeface="+mn-lt"/>
              </a:rPr>
              <a:t>breathing is inadequate, provide positive </a:t>
            </a:r>
            <a:r>
              <a:rPr lang="en-US" sz="1800" dirty="0" smtClean="0">
                <a:latin typeface="+mn-lt"/>
              </a:rPr>
              <a:t>pressure ventilation </a:t>
            </a:r>
            <a:r>
              <a:rPr lang="en-US" sz="1800" dirty="0">
                <a:latin typeface="+mn-lt"/>
              </a:rPr>
              <a:t>with supplemental oxygen at a </a:t>
            </a:r>
            <a:r>
              <a:rPr lang="en-US" sz="1800" dirty="0" smtClean="0">
                <a:latin typeface="+mn-lt"/>
              </a:rPr>
              <a:t>minimum rate </a:t>
            </a:r>
            <a:r>
              <a:rPr lang="en-US" sz="1800" dirty="0">
                <a:latin typeface="+mn-lt"/>
              </a:rPr>
              <a:t>of 10–12 </a:t>
            </a:r>
            <a:r>
              <a:rPr lang="en-US" sz="1800" dirty="0" smtClean="0">
                <a:latin typeface="+mn-lt"/>
              </a:rPr>
              <a:t>ventilations/minute </a:t>
            </a:r>
            <a:r>
              <a:rPr lang="en-US" sz="1800" dirty="0">
                <a:latin typeface="+mn-lt"/>
              </a:rPr>
              <a:t>for an adult </a:t>
            </a:r>
            <a:r>
              <a:rPr lang="en-US" sz="1800" dirty="0" smtClean="0">
                <a:latin typeface="+mn-lt"/>
              </a:rPr>
              <a:t>and 12–20 ventilations/minute </a:t>
            </a:r>
            <a:r>
              <a:rPr lang="en-US" sz="1800" dirty="0">
                <a:latin typeface="+mn-lt"/>
              </a:rPr>
              <a:t>for an infant or child</a:t>
            </a:r>
            <a:r>
              <a:rPr lang="en-US" sz="1800" dirty="0" smtClean="0">
                <a:latin typeface="+mn-lt"/>
              </a:rPr>
              <a:t>.</a:t>
            </a:r>
            <a:endParaRPr lang="en-US" sz="1800" dirty="0">
              <a:latin typeface="+mn-lt"/>
            </a:endParaRPr>
          </a:p>
        </p:txBody>
      </p:sp>
    </p:spTree>
    <p:extLst>
      <p:ext uri="{BB962C8B-B14F-4D97-AF65-F5344CB8AC3E}">
        <p14:creationId xmlns:p14="http://schemas.microsoft.com/office/powerpoint/2010/main" val="1455893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Anatomy of the Eye, Face, and Neck </a:t>
            </a:r>
            <a:r>
              <a:rPr lang="en-IN"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Eye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globe of the eye is a sphere approximately one inch in diameter.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It is covered with a tough outer coat called the sclera.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cornea is the clear front portion.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dark center is the pupil, and the colored portion is the iris.</a:t>
            </a:r>
          </a:p>
        </p:txBody>
      </p:sp>
    </p:spTree>
    <p:extLst>
      <p:ext uri="{BB962C8B-B14F-4D97-AF65-F5344CB8AC3E}">
        <p14:creationId xmlns:p14="http://schemas.microsoft.com/office/powerpoint/2010/main" val="24960990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t>Emergency Care Protocol: Facial Injury </a:t>
            </a:r>
            <a:r>
              <a:rPr lang="en-IN" altLang="en-US" sz="2000" b="0" dirty="0" smtClean="0"/>
              <a:t>(2 </a:t>
            </a:r>
            <a:r>
              <a:rPr lang="en-IN" altLang="en-US" sz="2000" b="0" dirty="0"/>
              <a:t>of 5)</a:t>
            </a:r>
            <a:endParaRPr lang="en-US" dirty="0"/>
          </a:p>
        </p:txBody>
      </p:sp>
      <p:sp>
        <p:nvSpPr>
          <p:cNvPr id="3" name="Text Placeholder 2"/>
          <p:cNvSpPr>
            <a:spLocks noGrp="1"/>
          </p:cNvSpPr>
          <p:nvPr>
            <p:ph type="body" idx="1"/>
          </p:nvPr>
        </p:nvSpPr>
        <p:spPr>
          <a:xfrm>
            <a:off x="457200" y="1600200"/>
            <a:ext cx="8229600" cy="2896386"/>
          </a:xfrm>
        </p:spPr>
        <p:txBody>
          <a:bodyPr/>
          <a:lstStyle/>
          <a:p>
            <a:pPr marL="432000" indent="-432000">
              <a:buFont typeface="+mj-lt"/>
              <a:buAutoNum type="arabicPeriod" startAt="6"/>
            </a:pPr>
            <a:r>
              <a:rPr lang="en-US" sz="1800" dirty="0">
                <a:latin typeface="+mn-lt"/>
              </a:rPr>
              <a:t>If breathing is adequate, administer oxygen </a:t>
            </a:r>
            <a:r>
              <a:rPr lang="en-US" sz="1800" dirty="0" smtClean="0">
                <a:latin typeface="+mn-lt"/>
              </a:rPr>
              <a:t>based on </a:t>
            </a:r>
            <a:r>
              <a:rPr lang="en-US" sz="1800" dirty="0">
                <a:latin typeface="+mn-lt"/>
              </a:rPr>
              <a:t>the </a:t>
            </a:r>
            <a:r>
              <a:rPr lang="en-US" sz="1800" dirty="0" smtClean="0">
                <a:latin typeface="+mn-lt"/>
              </a:rPr>
              <a:t>S</a:t>
            </a:r>
            <a:r>
              <a:rPr lang="en-US" sz="100" dirty="0" smtClean="0">
                <a:latin typeface="+mn-lt"/>
              </a:rPr>
              <a:t> </a:t>
            </a:r>
            <a:r>
              <a:rPr lang="en-US" sz="1800" dirty="0" smtClean="0">
                <a:latin typeface="+mn-lt"/>
              </a:rPr>
              <a:t>p</a:t>
            </a:r>
            <a:r>
              <a:rPr lang="en-US" sz="100" dirty="0" smtClean="0">
                <a:latin typeface="+mn-lt"/>
              </a:rPr>
              <a:t> </a:t>
            </a:r>
            <a:r>
              <a:rPr lang="en-US" sz="1800" dirty="0" smtClean="0">
                <a:latin typeface="+mn-lt"/>
              </a:rPr>
              <a:t>O</a:t>
            </a:r>
            <a:r>
              <a:rPr lang="en-US" sz="100" dirty="0" smtClean="0">
                <a:latin typeface="+mn-lt"/>
              </a:rPr>
              <a:t> </a:t>
            </a:r>
            <a:r>
              <a:rPr lang="en-US" sz="1800" baseline="-25000" dirty="0" smtClean="0">
                <a:latin typeface="+mn-lt"/>
              </a:rPr>
              <a:t>2 </a:t>
            </a:r>
            <a:r>
              <a:rPr lang="en-US" sz="1800" dirty="0" smtClean="0">
                <a:latin typeface="+mn-lt"/>
              </a:rPr>
              <a:t>reading </a:t>
            </a:r>
            <a:r>
              <a:rPr lang="en-US" sz="1800" dirty="0">
                <a:latin typeface="+mn-lt"/>
              </a:rPr>
              <a:t>and patient signs and </a:t>
            </a:r>
            <a:r>
              <a:rPr lang="en-US" sz="1800" dirty="0" smtClean="0">
                <a:latin typeface="+mn-lt"/>
              </a:rPr>
              <a:t>symptoms. If </a:t>
            </a:r>
            <a:r>
              <a:rPr lang="en-US" sz="1800" dirty="0">
                <a:latin typeface="+mn-lt"/>
              </a:rPr>
              <a:t>there is, severe blood loss, head injury, </a:t>
            </a:r>
            <a:r>
              <a:rPr lang="en-US" sz="1800" dirty="0" smtClean="0">
                <a:latin typeface="+mn-lt"/>
              </a:rPr>
              <a:t>or signs </a:t>
            </a:r>
            <a:r>
              <a:rPr lang="en-US" sz="1800" dirty="0">
                <a:latin typeface="+mn-lt"/>
              </a:rPr>
              <a:t>of hypoxia or </a:t>
            </a:r>
            <a:r>
              <a:rPr lang="en-US" sz="1800" dirty="0" smtClean="0">
                <a:latin typeface="+mn-lt"/>
              </a:rPr>
              <a:t>respiratory </a:t>
            </a:r>
            <a:r>
              <a:rPr lang="en-US" sz="1800" dirty="0">
                <a:latin typeface="+mn-lt"/>
              </a:rPr>
              <a:t>distress are present</a:t>
            </a:r>
            <a:r>
              <a:rPr lang="en-US" sz="1800" dirty="0" smtClean="0">
                <a:latin typeface="+mn-lt"/>
              </a:rPr>
              <a:t>, or </a:t>
            </a:r>
            <a:r>
              <a:rPr lang="en-US" sz="1800" dirty="0">
                <a:latin typeface="+mn-lt"/>
              </a:rPr>
              <a:t>the </a:t>
            </a:r>
            <a:r>
              <a:rPr lang="en-US" sz="1800" dirty="0" smtClean="0">
                <a:latin typeface="+mn-lt"/>
              </a:rPr>
              <a:t>S</a:t>
            </a:r>
            <a:r>
              <a:rPr lang="en-US" sz="100" dirty="0" smtClean="0">
                <a:latin typeface="+mn-lt"/>
              </a:rPr>
              <a:t> </a:t>
            </a:r>
            <a:r>
              <a:rPr lang="en-US" sz="1800" dirty="0" smtClean="0">
                <a:latin typeface="+mn-lt"/>
              </a:rPr>
              <a:t>p</a:t>
            </a:r>
            <a:r>
              <a:rPr lang="en-US" sz="100" dirty="0" smtClean="0">
                <a:latin typeface="+mn-lt"/>
              </a:rPr>
              <a:t> </a:t>
            </a:r>
            <a:r>
              <a:rPr lang="en-US" sz="1800" dirty="0" smtClean="0">
                <a:latin typeface="+mn-lt"/>
              </a:rPr>
              <a:t>O</a:t>
            </a:r>
            <a:r>
              <a:rPr lang="en-US" sz="100" dirty="0" smtClean="0">
                <a:latin typeface="+mn-lt"/>
              </a:rPr>
              <a:t> </a:t>
            </a:r>
            <a:r>
              <a:rPr lang="en-US" sz="1800" baseline="-25000" dirty="0" smtClean="0">
                <a:latin typeface="+mn-lt"/>
              </a:rPr>
              <a:t>2</a:t>
            </a:r>
            <a:r>
              <a:rPr lang="en-US" sz="1800" dirty="0" smtClean="0">
                <a:latin typeface="+mn-lt"/>
              </a:rPr>
              <a:t> </a:t>
            </a:r>
            <a:r>
              <a:rPr lang="en-US" sz="1800" dirty="0">
                <a:latin typeface="+mn-lt"/>
              </a:rPr>
              <a:t>reading is less than 95%, administer </a:t>
            </a:r>
            <a:r>
              <a:rPr lang="en-US" sz="1800" dirty="0" smtClean="0">
                <a:latin typeface="+mn-lt"/>
              </a:rPr>
              <a:t>O</a:t>
            </a:r>
            <a:r>
              <a:rPr lang="en-US" sz="1800" baseline="-25000" dirty="0" smtClean="0">
                <a:latin typeface="+mn-lt"/>
              </a:rPr>
              <a:t>2</a:t>
            </a:r>
            <a:r>
              <a:rPr lang="en-US" sz="1800" dirty="0" smtClean="0">
                <a:latin typeface="+mn-lt"/>
              </a:rPr>
              <a:t> to </a:t>
            </a:r>
            <a:r>
              <a:rPr lang="en-US" sz="1800" dirty="0">
                <a:latin typeface="+mn-lt"/>
              </a:rPr>
              <a:t>maintain an </a:t>
            </a:r>
            <a:r>
              <a:rPr lang="en-US" sz="1800" dirty="0" smtClean="0">
                <a:latin typeface="+mn-lt"/>
              </a:rPr>
              <a:t>S</a:t>
            </a:r>
            <a:r>
              <a:rPr lang="en-US" sz="100" dirty="0" smtClean="0">
                <a:latin typeface="+mn-lt"/>
              </a:rPr>
              <a:t> </a:t>
            </a:r>
            <a:r>
              <a:rPr lang="en-US" sz="1800" dirty="0" smtClean="0">
                <a:latin typeface="+mn-lt"/>
              </a:rPr>
              <a:t>p</a:t>
            </a:r>
            <a:r>
              <a:rPr lang="en-US" sz="100" dirty="0" smtClean="0">
                <a:latin typeface="+mn-lt"/>
              </a:rPr>
              <a:t> </a:t>
            </a:r>
            <a:r>
              <a:rPr lang="en-US" sz="1800" dirty="0" smtClean="0">
                <a:latin typeface="+mn-lt"/>
              </a:rPr>
              <a:t>O</a:t>
            </a:r>
            <a:r>
              <a:rPr lang="en-US" sz="100" dirty="0" smtClean="0">
                <a:latin typeface="+mn-lt"/>
              </a:rPr>
              <a:t> </a:t>
            </a:r>
            <a:r>
              <a:rPr lang="en-US" sz="1800" baseline="-25000" dirty="0" smtClean="0">
                <a:latin typeface="+mn-lt"/>
              </a:rPr>
              <a:t>2</a:t>
            </a:r>
            <a:r>
              <a:rPr lang="en-US" sz="1800" dirty="0" smtClean="0">
                <a:latin typeface="+mn-lt"/>
              </a:rPr>
              <a:t> </a:t>
            </a:r>
            <a:r>
              <a:rPr lang="en-US" sz="1800" dirty="0">
                <a:latin typeface="+mn-lt"/>
              </a:rPr>
              <a:t>of 95% or greater.</a:t>
            </a:r>
          </a:p>
          <a:p>
            <a:pPr marL="432000" indent="-432000">
              <a:buFont typeface="+mj-lt"/>
              <a:buAutoNum type="arabicPeriod" startAt="6"/>
            </a:pPr>
            <a:r>
              <a:rPr lang="en-US" sz="1800" dirty="0" smtClean="0">
                <a:latin typeface="+mn-lt"/>
              </a:rPr>
              <a:t>Control </a:t>
            </a:r>
            <a:r>
              <a:rPr lang="en-US" sz="1800" dirty="0">
                <a:latin typeface="+mn-lt"/>
              </a:rPr>
              <a:t>any major bleeding.</a:t>
            </a:r>
          </a:p>
          <a:p>
            <a:pPr marL="432000" indent="-432000">
              <a:buFont typeface="+mj-lt"/>
              <a:buAutoNum type="arabicPeriod" startAt="6"/>
            </a:pPr>
            <a:r>
              <a:rPr lang="en-US" sz="1800" dirty="0" smtClean="0">
                <a:latin typeface="+mn-lt"/>
              </a:rPr>
              <a:t>Apply </a:t>
            </a:r>
            <a:r>
              <a:rPr lang="en-US" sz="1800" dirty="0">
                <a:latin typeface="+mn-lt"/>
              </a:rPr>
              <a:t>a moist sterile dressing to any exposed nerves</a:t>
            </a:r>
            <a:r>
              <a:rPr lang="en-US" sz="1800" dirty="0" smtClean="0">
                <a:latin typeface="+mn-lt"/>
              </a:rPr>
              <a:t>, tendons</a:t>
            </a:r>
            <a:r>
              <a:rPr lang="en-US" sz="1800" dirty="0">
                <a:latin typeface="+mn-lt"/>
              </a:rPr>
              <a:t>, or blood vessels.</a:t>
            </a:r>
          </a:p>
          <a:p>
            <a:pPr marL="432000" indent="-432000">
              <a:buFont typeface="+mj-lt"/>
              <a:buAutoNum type="arabicPeriod" startAt="6"/>
            </a:pPr>
            <a:r>
              <a:rPr lang="en-US" sz="1800" dirty="0" smtClean="0">
                <a:latin typeface="+mn-lt"/>
              </a:rPr>
              <a:t>Treat </a:t>
            </a:r>
            <a:r>
              <a:rPr lang="en-US" sz="1800" dirty="0">
                <a:latin typeface="+mn-lt"/>
              </a:rPr>
              <a:t>specific injuries as follows</a:t>
            </a:r>
            <a:r>
              <a:rPr lang="en-US" sz="1800" dirty="0" smtClean="0">
                <a:latin typeface="+mn-lt"/>
              </a:rPr>
              <a:t>:</a:t>
            </a:r>
          </a:p>
        </p:txBody>
      </p:sp>
      <p:sp>
        <p:nvSpPr>
          <p:cNvPr id="4" name="Text Placeholder 3"/>
          <p:cNvSpPr>
            <a:spLocks noGrp="1"/>
          </p:cNvSpPr>
          <p:nvPr>
            <p:ph type="body" idx="2"/>
          </p:nvPr>
        </p:nvSpPr>
        <p:spPr>
          <a:xfrm>
            <a:off x="457200" y="4496586"/>
            <a:ext cx="8229600" cy="1781666"/>
          </a:xfrm>
        </p:spPr>
        <p:txBody>
          <a:bodyPr/>
          <a:lstStyle/>
          <a:p>
            <a:pPr marL="741600" lvl="0" indent="-284400">
              <a:spcBef>
                <a:spcPts val="600"/>
              </a:spcBef>
              <a:buFont typeface="Arial" panose="020B0604020202020204" pitchFamily="34" charset="0"/>
              <a:buChar char="–"/>
            </a:pPr>
            <a:r>
              <a:rPr lang="en-US" sz="1800" b="1" dirty="0">
                <a:solidFill>
                  <a:srgbClr val="000000"/>
                </a:solidFill>
              </a:rPr>
              <a:t>Avulsed Tooth:</a:t>
            </a:r>
          </a:p>
          <a:p>
            <a:pPr marL="1144800" lvl="0" indent="-230400">
              <a:spcBef>
                <a:spcPts val="600"/>
              </a:spcBef>
              <a:buFont typeface="Arial" panose="020B0604020202020204" pitchFamily="34" charset="0"/>
              <a:buChar char="▪"/>
            </a:pPr>
            <a:r>
              <a:rPr lang="en-US" sz="1800" dirty="0">
                <a:solidFill>
                  <a:srgbClr val="000000"/>
                </a:solidFill>
              </a:rPr>
              <a:t>Rinse with saline; do not scrub or handle the tooth by the root.</a:t>
            </a:r>
          </a:p>
          <a:p>
            <a:pPr marL="1144800" lvl="0" indent="-230400">
              <a:spcBef>
                <a:spcPts val="600"/>
              </a:spcBef>
              <a:buFont typeface="Arial" panose="020B0604020202020204" pitchFamily="34" charset="0"/>
              <a:buChar char="▪"/>
            </a:pPr>
            <a:r>
              <a:rPr lang="en-US" sz="1800" dirty="0">
                <a:solidFill>
                  <a:srgbClr val="000000"/>
                </a:solidFill>
              </a:rPr>
              <a:t>Place in a cup with sterile saline or wrap in gauze soaked in sterile saline.</a:t>
            </a:r>
          </a:p>
          <a:p>
            <a:pPr marL="1144800" lvl="0" indent="-230400">
              <a:spcBef>
                <a:spcPts val="600"/>
              </a:spcBef>
              <a:buFont typeface="Arial" panose="020B0604020202020204" pitchFamily="34" charset="0"/>
              <a:buChar char="▪"/>
            </a:pPr>
            <a:r>
              <a:rPr lang="en-US" sz="1800" dirty="0">
                <a:solidFill>
                  <a:srgbClr val="000000"/>
                </a:solidFill>
              </a:rPr>
              <a:t>Do not wrap in dry gauze</a:t>
            </a:r>
            <a:r>
              <a:rPr lang="en-US" sz="1800" dirty="0" smtClean="0">
                <a:solidFill>
                  <a:srgbClr val="000000"/>
                </a:solidFill>
              </a:rPr>
              <a:t>.</a:t>
            </a:r>
            <a:endParaRPr lang="en-US" sz="1800" dirty="0">
              <a:solidFill>
                <a:srgbClr val="000000"/>
              </a:solidFill>
            </a:endParaRPr>
          </a:p>
        </p:txBody>
      </p:sp>
    </p:spTree>
    <p:extLst>
      <p:ext uri="{BB962C8B-B14F-4D97-AF65-F5344CB8AC3E}">
        <p14:creationId xmlns:p14="http://schemas.microsoft.com/office/powerpoint/2010/main" val="2197032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19160" cy="1097279"/>
          </a:xfrm>
        </p:spPr>
        <p:txBody>
          <a:bodyPr/>
          <a:lstStyle/>
          <a:p>
            <a:r>
              <a:rPr lang="en-IN" altLang="en-US" dirty="0"/>
              <a:t>Emergency Care Protocol: Facial Injury </a:t>
            </a:r>
            <a:r>
              <a:rPr lang="en-IN" altLang="en-US" sz="2000" b="0" dirty="0" smtClean="0"/>
              <a:t>(3 </a:t>
            </a:r>
            <a:r>
              <a:rPr lang="en-IN" altLang="en-US" sz="2000" b="0" dirty="0"/>
              <a:t>of 5)</a:t>
            </a:r>
            <a:endParaRPr lang="en-US" dirty="0"/>
          </a:p>
        </p:txBody>
      </p:sp>
      <p:sp>
        <p:nvSpPr>
          <p:cNvPr id="3" name="Text Placeholder 2"/>
          <p:cNvSpPr>
            <a:spLocks noGrp="1"/>
          </p:cNvSpPr>
          <p:nvPr>
            <p:ph type="body" idx="1"/>
          </p:nvPr>
        </p:nvSpPr>
        <p:spPr/>
        <p:txBody>
          <a:bodyPr/>
          <a:lstStyle/>
          <a:p>
            <a:pPr marL="1144800" indent="-230400">
              <a:spcBef>
                <a:spcPts val="600"/>
              </a:spcBef>
              <a:buFont typeface="Arial" panose="020B0604020202020204" pitchFamily="34" charset="0"/>
              <a:buChar char="▪"/>
            </a:pPr>
            <a:r>
              <a:rPr lang="en-US" sz="1800" dirty="0" smtClean="0">
                <a:latin typeface="+mn-lt"/>
              </a:rPr>
              <a:t>Control </a:t>
            </a:r>
            <a:r>
              <a:rPr lang="en-US" sz="1800" dirty="0">
                <a:latin typeface="+mn-lt"/>
              </a:rPr>
              <a:t>the bleeding from the tooth socket </a:t>
            </a:r>
            <a:r>
              <a:rPr lang="en-US" sz="1800" dirty="0" smtClean="0">
                <a:latin typeface="+mn-lt"/>
              </a:rPr>
              <a:t>with a </a:t>
            </a:r>
            <a:r>
              <a:rPr lang="en-US" sz="1800" dirty="0">
                <a:latin typeface="+mn-lt"/>
              </a:rPr>
              <a:t>gauze pad. Make sure that the pad does </a:t>
            </a:r>
            <a:r>
              <a:rPr lang="en-US" sz="1800" dirty="0" smtClean="0">
                <a:latin typeface="+mn-lt"/>
              </a:rPr>
              <a:t>not work </a:t>
            </a:r>
            <a:r>
              <a:rPr lang="en-US" sz="1800" dirty="0">
                <a:latin typeface="+mn-lt"/>
              </a:rPr>
              <a:t>loose and become an airway obstruction</a:t>
            </a:r>
            <a:r>
              <a:rPr lang="en-US" sz="1800" dirty="0" smtClean="0">
                <a:latin typeface="+mn-lt"/>
              </a:rPr>
              <a:t>.</a:t>
            </a:r>
          </a:p>
          <a:p>
            <a:pPr marL="741600" indent="-284400">
              <a:spcBef>
                <a:spcPts val="600"/>
              </a:spcBef>
              <a:buFont typeface="Arial" panose="020B0604020202020204" pitchFamily="34" charset="0"/>
              <a:buChar char="–"/>
            </a:pPr>
            <a:r>
              <a:rPr lang="en-US" sz="1800" b="1" dirty="0">
                <a:latin typeface="+mn-lt"/>
              </a:rPr>
              <a:t>Foreign Object in Cheek</a:t>
            </a:r>
            <a:r>
              <a:rPr lang="en-US" sz="1800" b="1" dirty="0" smtClean="0">
                <a:latin typeface="+mn-lt"/>
              </a:rPr>
              <a:t>:</a:t>
            </a:r>
          </a:p>
          <a:p>
            <a:pPr marL="1144800" indent="-230400">
              <a:spcBef>
                <a:spcPts val="600"/>
              </a:spcBef>
              <a:buFont typeface="Arial" panose="020B0604020202020204" pitchFamily="34" charset="0"/>
              <a:buChar char="▪"/>
            </a:pPr>
            <a:r>
              <a:rPr lang="en-US" sz="1800" dirty="0">
                <a:latin typeface="+mn-lt"/>
              </a:rPr>
              <a:t>If the object did not penetrate completely </a:t>
            </a:r>
            <a:r>
              <a:rPr lang="en-US" sz="1800" dirty="0" smtClean="0">
                <a:latin typeface="+mn-lt"/>
              </a:rPr>
              <a:t>through the </a:t>
            </a:r>
            <a:r>
              <a:rPr lang="en-US" sz="1800" dirty="0">
                <a:latin typeface="+mn-lt"/>
              </a:rPr>
              <a:t>cheek or is not loose, use </a:t>
            </a:r>
            <a:r>
              <a:rPr lang="en-US" sz="1800" dirty="0" smtClean="0">
                <a:latin typeface="+mn-lt"/>
              </a:rPr>
              <a:t>bulky </a:t>
            </a:r>
            <a:r>
              <a:rPr lang="en-US" sz="1800" dirty="0">
                <a:latin typeface="+mn-lt"/>
              </a:rPr>
              <a:t>dressings </a:t>
            </a:r>
            <a:r>
              <a:rPr lang="en-US" sz="1800" dirty="0" smtClean="0">
                <a:latin typeface="+mn-lt"/>
              </a:rPr>
              <a:t>to stabilize </a:t>
            </a:r>
            <a:r>
              <a:rPr lang="en-US" sz="1800" dirty="0">
                <a:latin typeface="+mn-lt"/>
              </a:rPr>
              <a:t>the object in place</a:t>
            </a:r>
            <a:r>
              <a:rPr lang="en-US" sz="1800" dirty="0" smtClean="0">
                <a:latin typeface="+mn-lt"/>
              </a:rPr>
              <a:t>.</a:t>
            </a:r>
          </a:p>
          <a:p>
            <a:pPr marL="1144800" indent="-230400">
              <a:spcBef>
                <a:spcPts val="600"/>
              </a:spcBef>
              <a:buFont typeface="Arial" panose="020B0604020202020204" pitchFamily="34" charset="0"/>
              <a:buChar char="▪"/>
            </a:pPr>
            <a:r>
              <a:rPr lang="en-US" sz="1800" dirty="0">
                <a:latin typeface="+mn-lt"/>
              </a:rPr>
              <a:t>If the object penetrated through to other side of </a:t>
            </a:r>
            <a:r>
              <a:rPr lang="en-US" sz="1800" dirty="0" smtClean="0">
                <a:latin typeface="+mn-lt"/>
              </a:rPr>
              <a:t>the cheek </a:t>
            </a:r>
            <a:r>
              <a:rPr lang="en-US" sz="1800" dirty="0">
                <a:latin typeface="+mn-lt"/>
              </a:rPr>
              <a:t>and is loose, do the following:</a:t>
            </a:r>
          </a:p>
          <a:p>
            <a:pPr marL="1144800" indent="-230400">
              <a:spcBef>
                <a:spcPts val="600"/>
              </a:spcBef>
              <a:buFont typeface="Arial" panose="020B0604020202020204" pitchFamily="34" charset="0"/>
              <a:buChar char="▪"/>
            </a:pPr>
            <a:r>
              <a:rPr lang="en-US" sz="1800" dirty="0">
                <a:latin typeface="+mn-lt"/>
              </a:rPr>
              <a:t>Push or </a:t>
            </a:r>
            <a:r>
              <a:rPr lang="en-US" sz="1800" dirty="0" smtClean="0">
                <a:latin typeface="+mn-lt"/>
              </a:rPr>
              <a:t>pull </a:t>
            </a:r>
            <a:r>
              <a:rPr lang="en-US" sz="1800" dirty="0">
                <a:latin typeface="+mn-lt"/>
              </a:rPr>
              <a:t>the object out of the cheek in the </a:t>
            </a:r>
            <a:r>
              <a:rPr lang="en-US" sz="1800" dirty="0" smtClean="0">
                <a:latin typeface="+mn-lt"/>
              </a:rPr>
              <a:t>same direction </a:t>
            </a:r>
            <a:r>
              <a:rPr lang="en-US" sz="1800" dirty="0">
                <a:latin typeface="+mn-lt"/>
              </a:rPr>
              <a:t>it entered</a:t>
            </a:r>
            <a:r>
              <a:rPr lang="en-US" sz="1800" dirty="0" smtClean="0">
                <a:latin typeface="+mn-lt"/>
              </a:rPr>
              <a:t>.</a:t>
            </a:r>
          </a:p>
          <a:p>
            <a:pPr marL="1144800" indent="-230400">
              <a:spcBef>
                <a:spcPts val="600"/>
              </a:spcBef>
              <a:buFont typeface="Arial" panose="020B0604020202020204" pitchFamily="34" charset="0"/>
              <a:buChar char="▪"/>
            </a:pPr>
            <a:r>
              <a:rPr lang="en-US" sz="1800" dirty="0">
                <a:latin typeface="+mn-lt"/>
              </a:rPr>
              <a:t>Pack with dressings between the teeth and wound</a:t>
            </a:r>
            <a:r>
              <a:rPr lang="en-US" sz="1800" dirty="0" smtClean="0">
                <a:latin typeface="+mn-lt"/>
              </a:rPr>
              <a:t>; make </a:t>
            </a:r>
            <a:r>
              <a:rPr lang="en-US" sz="1800" dirty="0">
                <a:latin typeface="+mn-lt"/>
              </a:rPr>
              <a:t>sure dressings do not work loose </a:t>
            </a:r>
            <a:r>
              <a:rPr lang="en-US" sz="1800" dirty="0" smtClean="0">
                <a:latin typeface="+mn-lt"/>
              </a:rPr>
              <a:t>and become </a:t>
            </a:r>
            <a:r>
              <a:rPr lang="en-US" sz="1800" dirty="0">
                <a:latin typeface="+mn-lt"/>
              </a:rPr>
              <a:t>an airway obstruction</a:t>
            </a:r>
            <a:r>
              <a:rPr lang="en-US" sz="1800" dirty="0" smtClean="0">
                <a:latin typeface="+mn-lt"/>
              </a:rPr>
              <a:t>.</a:t>
            </a:r>
          </a:p>
          <a:p>
            <a:pPr marL="1144800" indent="-230400">
              <a:spcBef>
                <a:spcPts val="600"/>
              </a:spcBef>
              <a:buFont typeface="Arial" panose="020B0604020202020204" pitchFamily="34" charset="0"/>
              <a:buChar char="▪"/>
            </a:pPr>
            <a:r>
              <a:rPr lang="en-US" sz="1800" dirty="0">
                <a:latin typeface="+mn-lt"/>
              </a:rPr>
              <a:t>Dress and bandage outside of wound.</a:t>
            </a:r>
          </a:p>
          <a:p>
            <a:pPr marL="1144800" indent="-230400">
              <a:spcBef>
                <a:spcPts val="600"/>
              </a:spcBef>
              <a:buFont typeface="Arial" panose="020B0604020202020204" pitchFamily="34" charset="0"/>
              <a:buChar char="▪"/>
            </a:pPr>
            <a:r>
              <a:rPr lang="en-US" sz="1800" dirty="0">
                <a:latin typeface="+mn-lt"/>
              </a:rPr>
              <a:t>Suction blood as necessary.</a:t>
            </a:r>
          </a:p>
        </p:txBody>
      </p:sp>
    </p:spTree>
    <p:extLst>
      <p:ext uri="{BB962C8B-B14F-4D97-AF65-F5344CB8AC3E}">
        <p14:creationId xmlns:p14="http://schemas.microsoft.com/office/powerpoint/2010/main" val="26415827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34400" cy="1097279"/>
          </a:xfrm>
        </p:spPr>
        <p:txBody>
          <a:bodyPr/>
          <a:lstStyle/>
          <a:p>
            <a:r>
              <a:rPr lang="en-IN" altLang="en-US" dirty="0"/>
              <a:t>Emergency Care Protocol: Facial Injury </a:t>
            </a:r>
            <a:r>
              <a:rPr lang="en-IN" altLang="en-US" sz="2000" b="0" dirty="0" smtClean="0"/>
              <a:t>(4 </a:t>
            </a:r>
            <a:r>
              <a:rPr lang="en-IN" altLang="en-US" sz="2000" b="0" dirty="0"/>
              <a:t>of 5)</a:t>
            </a:r>
            <a:endParaRPr lang="en-US" dirty="0"/>
          </a:p>
        </p:txBody>
      </p:sp>
      <p:sp>
        <p:nvSpPr>
          <p:cNvPr id="3" name="Text Placeholder 2"/>
          <p:cNvSpPr>
            <a:spLocks noGrp="1"/>
          </p:cNvSpPr>
          <p:nvPr>
            <p:ph type="body" idx="1"/>
          </p:nvPr>
        </p:nvSpPr>
        <p:spPr/>
        <p:txBody>
          <a:bodyPr/>
          <a:lstStyle/>
          <a:p>
            <a:pPr marL="741600" indent="-284400">
              <a:spcBef>
                <a:spcPts val="600"/>
              </a:spcBef>
              <a:buFont typeface="Arial" panose="020B0604020202020204" pitchFamily="34" charset="0"/>
              <a:buChar char="–"/>
            </a:pPr>
            <a:r>
              <a:rPr lang="en-US" sz="1800" b="1" dirty="0">
                <a:latin typeface="+mn-lt"/>
              </a:rPr>
              <a:t>Injury to Nose:</a:t>
            </a:r>
          </a:p>
          <a:p>
            <a:pPr marL="1144800" indent="-230400">
              <a:spcBef>
                <a:spcPts val="600"/>
              </a:spcBef>
              <a:buFont typeface="Arial" panose="020B0604020202020204" pitchFamily="34" charset="0"/>
              <a:buChar char="▪"/>
            </a:pPr>
            <a:r>
              <a:rPr lang="en-US" sz="1800" dirty="0">
                <a:latin typeface="+mn-lt"/>
              </a:rPr>
              <a:t>Manage as a soft tissue injury.</a:t>
            </a:r>
          </a:p>
          <a:p>
            <a:pPr marL="1144800" indent="-230400">
              <a:spcBef>
                <a:spcPts val="600"/>
              </a:spcBef>
              <a:buFont typeface="Arial" panose="020B0604020202020204" pitchFamily="34" charset="0"/>
              <a:buChar char="▪"/>
            </a:pPr>
            <a:r>
              <a:rPr lang="en-US" sz="1800" dirty="0">
                <a:latin typeface="+mn-lt"/>
              </a:rPr>
              <a:t>Position the patient to allow blood to drain.</a:t>
            </a:r>
          </a:p>
          <a:p>
            <a:pPr marL="1144800" indent="-230400">
              <a:spcBef>
                <a:spcPts val="600"/>
              </a:spcBef>
              <a:buFont typeface="Arial" panose="020B0604020202020204" pitchFamily="34" charset="0"/>
              <a:buChar char="▪"/>
            </a:pPr>
            <a:r>
              <a:rPr lang="en-US" sz="1800" dirty="0">
                <a:latin typeface="+mn-lt"/>
              </a:rPr>
              <a:t>Do not pack the nose.</a:t>
            </a:r>
          </a:p>
          <a:p>
            <a:pPr marL="1144800" indent="-230400">
              <a:spcBef>
                <a:spcPts val="600"/>
              </a:spcBef>
              <a:buFont typeface="Arial" panose="020B0604020202020204" pitchFamily="34" charset="0"/>
              <a:buChar char="▪"/>
            </a:pPr>
            <a:r>
              <a:rPr lang="en-US" sz="1800" dirty="0">
                <a:latin typeface="+mn-lt"/>
              </a:rPr>
              <a:t>Transport if a foreign body is in the nose.</a:t>
            </a:r>
          </a:p>
          <a:p>
            <a:pPr marL="1144800" indent="-230400">
              <a:spcBef>
                <a:spcPts val="600"/>
              </a:spcBef>
              <a:buFont typeface="Arial" panose="020B0604020202020204" pitchFamily="34" charset="0"/>
              <a:buChar char="▪"/>
            </a:pPr>
            <a:r>
              <a:rPr lang="en-US" sz="1800" dirty="0">
                <a:latin typeface="+mn-lt"/>
              </a:rPr>
              <a:t>Apply cold compresses if a nose fracture </a:t>
            </a:r>
            <a:r>
              <a:rPr lang="en-US" sz="1800" dirty="0" smtClean="0">
                <a:latin typeface="+mn-lt"/>
              </a:rPr>
              <a:t>is suspected</a:t>
            </a:r>
            <a:r>
              <a:rPr lang="en-US" sz="1800" dirty="0">
                <a:latin typeface="+mn-lt"/>
              </a:rPr>
              <a:t>.</a:t>
            </a:r>
          </a:p>
          <a:p>
            <a:pPr marL="741600" indent="-284400">
              <a:spcBef>
                <a:spcPts val="600"/>
              </a:spcBef>
              <a:buFont typeface="Arial" panose="020B0604020202020204" pitchFamily="34" charset="0"/>
              <a:buChar char="–"/>
            </a:pPr>
            <a:r>
              <a:rPr lang="en-US" sz="1800" b="1" dirty="0">
                <a:latin typeface="+mn-lt"/>
              </a:rPr>
              <a:t>Injury to Ear:</a:t>
            </a:r>
          </a:p>
          <a:p>
            <a:pPr marL="1144800" indent="-230400">
              <a:spcBef>
                <a:spcPts val="600"/>
              </a:spcBef>
              <a:buFont typeface="Arial" panose="020B0604020202020204" pitchFamily="34" charset="0"/>
              <a:buChar char="▪"/>
            </a:pPr>
            <a:r>
              <a:rPr lang="en-US" sz="1800" dirty="0">
                <a:latin typeface="+mn-lt"/>
              </a:rPr>
              <a:t>Manage as a soft tissue injury.</a:t>
            </a:r>
          </a:p>
          <a:p>
            <a:pPr marL="1144800" indent="-230400">
              <a:spcBef>
                <a:spcPts val="600"/>
              </a:spcBef>
              <a:buFont typeface="Arial" panose="020B0604020202020204" pitchFamily="34" charset="0"/>
              <a:buChar char="▪"/>
            </a:pPr>
            <a:r>
              <a:rPr lang="en-US" sz="1800" dirty="0">
                <a:latin typeface="+mn-lt"/>
              </a:rPr>
              <a:t>Save avulsed parts; wrap in saline-soaked </a:t>
            </a:r>
            <a:r>
              <a:rPr lang="en-US" sz="1800" dirty="0" smtClean="0">
                <a:latin typeface="+mn-lt"/>
              </a:rPr>
              <a:t>gauze and </a:t>
            </a:r>
            <a:r>
              <a:rPr lang="en-US" sz="1800" dirty="0">
                <a:latin typeface="+mn-lt"/>
              </a:rPr>
              <a:t>transport with patient</a:t>
            </a:r>
            <a:r>
              <a:rPr lang="en-US" sz="1800" dirty="0" smtClean="0">
                <a:latin typeface="+mn-lt"/>
              </a:rPr>
              <a:t>.</a:t>
            </a:r>
          </a:p>
          <a:p>
            <a:pPr marL="1144800" indent="-230400">
              <a:spcBef>
                <a:spcPts val="600"/>
              </a:spcBef>
              <a:buFont typeface="Arial" panose="020B0604020202020204" pitchFamily="34" charset="0"/>
              <a:buChar char="▪"/>
            </a:pPr>
            <a:r>
              <a:rPr lang="en-US" sz="1800" dirty="0"/>
              <a:t>Place part of dressing between the ear and side of head.</a:t>
            </a:r>
          </a:p>
          <a:p>
            <a:pPr marL="1144800" indent="-230400">
              <a:spcBef>
                <a:spcPts val="600"/>
              </a:spcBef>
              <a:buFont typeface="Arial" panose="020B0604020202020204" pitchFamily="34" charset="0"/>
              <a:buChar char="▪"/>
            </a:pPr>
            <a:r>
              <a:rPr lang="en-US" sz="1800" dirty="0"/>
              <a:t>Do not probe into the ear</a:t>
            </a:r>
            <a:r>
              <a:rPr lang="en-US" sz="1800" dirty="0" smtClean="0"/>
              <a:t>.</a:t>
            </a:r>
            <a:endParaRPr lang="en-US" sz="1800" dirty="0"/>
          </a:p>
        </p:txBody>
      </p:sp>
    </p:spTree>
    <p:extLst>
      <p:ext uri="{BB962C8B-B14F-4D97-AF65-F5344CB8AC3E}">
        <p14:creationId xmlns:p14="http://schemas.microsoft.com/office/powerpoint/2010/main" val="724021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34400" cy="1097279"/>
          </a:xfrm>
        </p:spPr>
        <p:txBody>
          <a:bodyPr/>
          <a:lstStyle/>
          <a:p>
            <a:r>
              <a:rPr lang="en-IN" altLang="en-US" dirty="0"/>
              <a:t>Emergency Care Protocol: Facial Injury </a:t>
            </a:r>
            <a:r>
              <a:rPr lang="en-IN" altLang="en-US" sz="2000" b="0" dirty="0" smtClean="0"/>
              <a:t>(5 </a:t>
            </a:r>
            <a:r>
              <a:rPr lang="en-IN" altLang="en-US" sz="2000" b="0" dirty="0"/>
              <a:t>of 5)</a:t>
            </a:r>
            <a:endParaRPr lang="en-US" dirty="0"/>
          </a:p>
        </p:txBody>
      </p:sp>
      <p:sp>
        <p:nvSpPr>
          <p:cNvPr id="3" name="Text Placeholder 2"/>
          <p:cNvSpPr>
            <a:spLocks noGrp="1"/>
          </p:cNvSpPr>
          <p:nvPr>
            <p:ph type="body" idx="1"/>
          </p:nvPr>
        </p:nvSpPr>
        <p:spPr/>
        <p:txBody>
          <a:bodyPr/>
          <a:lstStyle/>
          <a:p>
            <a:pPr marL="1144800" indent="-230400">
              <a:spcBef>
                <a:spcPts val="600"/>
              </a:spcBef>
              <a:buFont typeface="Arial" panose="020B0604020202020204" pitchFamily="34" charset="0"/>
              <a:buChar char="▪"/>
            </a:pPr>
            <a:r>
              <a:rPr lang="en-US" sz="1800" dirty="0" smtClean="0">
                <a:latin typeface="+mn-lt"/>
              </a:rPr>
              <a:t>Do </a:t>
            </a:r>
            <a:r>
              <a:rPr lang="en-US" sz="1800" dirty="0">
                <a:latin typeface="+mn-lt"/>
              </a:rPr>
              <a:t>not pack the ear.</a:t>
            </a:r>
          </a:p>
          <a:p>
            <a:pPr marL="1144800" indent="-230400">
              <a:spcBef>
                <a:spcPts val="600"/>
              </a:spcBef>
              <a:buFont typeface="Arial" panose="020B0604020202020204" pitchFamily="34" charset="0"/>
              <a:buChar char="▪"/>
            </a:pPr>
            <a:r>
              <a:rPr lang="en-US" sz="1800" dirty="0">
                <a:latin typeface="+mn-lt"/>
              </a:rPr>
              <a:t>Place a loose dressing over the ear to absorb blood and fluid; do not apply pressure.</a:t>
            </a:r>
          </a:p>
          <a:p>
            <a:pPr marL="1144800" indent="-230400">
              <a:spcBef>
                <a:spcPts val="600"/>
              </a:spcBef>
              <a:buFont typeface="Arial" panose="020B0604020202020204" pitchFamily="34" charset="0"/>
              <a:buChar char="▪"/>
            </a:pPr>
            <a:r>
              <a:rPr lang="en-US" sz="1800" dirty="0">
                <a:latin typeface="+mn-lt"/>
              </a:rPr>
              <a:t>Do not attempt to remove foreign objects in the ear</a:t>
            </a:r>
            <a:r>
              <a:rPr lang="en-US" sz="1800" dirty="0" smtClean="0">
                <a:latin typeface="+mn-lt"/>
              </a:rPr>
              <a:t>.</a:t>
            </a:r>
          </a:p>
          <a:p>
            <a:pPr marL="432000" indent="-432000">
              <a:buFont typeface="+mj-lt"/>
              <a:buAutoNum type="arabicPeriod" startAt="10"/>
            </a:pPr>
            <a:r>
              <a:rPr lang="en-US" sz="1800" dirty="0">
                <a:latin typeface="+mn-lt"/>
              </a:rPr>
              <a:t>Provide continued spine motion restriction if </a:t>
            </a:r>
            <a:r>
              <a:rPr lang="en-US" sz="1800" dirty="0" smtClean="0">
                <a:latin typeface="+mn-lt"/>
              </a:rPr>
              <a:t>you suspect </a:t>
            </a:r>
            <a:r>
              <a:rPr lang="en-US" sz="1800" dirty="0">
                <a:latin typeface="+mn-lt"/>
              </a:rPr>
              <a:t>spinal injury.</a:t>
            </a:r>
          </a:p>
          <a:p>
            <a:pPr marL="432000" indent="-432000">
              <a:buFont typeface="+mj-lt"/>
              <a:buAutoNum type="arabicPeriod" startAt="10"/>
            </a:pPr>
            <a:r>
              <a:rPr lang="en-US" sz="1800" dirty="0" smtClean="0">
                <a:latin typeface="+mn-lt"/>
              </a:rPr>
              <a:t>Transport</a:t>
            </a:r>
            <a:r>
              <a:rPr lang="en-US" sz="1800" dirty="0">
                <a:latin typeface="+mn-lt"/>
              </a:rPr>
              <a:t>.</a:t>
            </a:r>
          </a:p>
          <a:p>
            <a:pPr marL="432000" indent="-432000">
              <a:buFont typeface="+mj-lt"/>
              <a:buAutoNum type="arabicPeriod" startAt="10"/>
            </a:pPr>
            <a:r>
              <a:rPr lang="en-US" sz="1800" dirty="0" smtClean="0">
                <a:latin typeface="+mn-lt"/>
              </a:rPr>
              <a:t>Perform </a:t>
            </a:r>
            <a:r>
              <a:rPr lang="en-US" sz="1800" dirty="0">
                <a:latin typeface="+mn-lt"/>
              </a:rPr>
              <a:t>a reassessment every 5 minutes if </a:t>
            </a:r>
            <a:r>
              <a:rPr lang="en-US" sz="1800" dirty="0" smtClean="0">
                <a:latin typeface="+mn-lt"/>
              </a:rPr>
              <a:t>unstable and </a:t>
            </a:r>
            <a:r>
              <a:rPr lang="en-US" sz="1800" dirty="0">
                <a:latin typeface="+mn-lt"/>
              </a:rPr>
              <a:t>every 15 minutes if stable.</a:t>
            </a:r>
          </a:p>
        </p:txBody>
      </p:sp>
    </p:spTree>
    <p:extLst>
      <p:ext uri="{BB962C8B-B14F-4D97-AF65-F5344CB8AC3E}">
        <p14:creationId xmlns:p14="http://schemas.microsoft.com/office/powerpoint/2010/main" val="8850723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15188"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(20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Impaled object in the cheek</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Remove the object if it jeopardizes the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Pack dressing material between the teeth and the wound, but secure the dressing to prevent airway compromise.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Control bleeding.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Suction frequently.</a:t>
            </a:r>
          </a:p>
        </p:txBody>
      </p:sp>
    </p:spTree>
    <p:extLst>
      <p:ext uri="{BB962C8B-B14F-4D97-AF65-F5344CB8AC3E}">
        <p14:creationId xmlns:p14="http://schemas.microsoft.com/office/powerpoint/2010/main" val="39186157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17232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(21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a:t>
            </a:r>
            <a:r>
              <a:rPr lang="en-US" altLang="en-US" sz="2400" dirty="0" smtClean="0">
                <a:solidFill>
                  <a:srgbClr val="000000"/>
                </a:solidFill>
                <a:latin typeface="Arial (Body)"/>
                <a:ea typeface="ＭＳ Ｐゴシック"/>
              </a:rPr>
              <a:t>Guidelines</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Injury </a:t>
            </a:r>
            <a:r>
              <a:rPr lang="en-US" altLang="en-US" sz="2400" dirty="0">
                <a:solidFill>
                  <a:srgbClr val="000000"/>
                </a:solidFill>
                <a:latin typeface="Arial (Body)"/>
                <a:ea typeface="ＭＳ Ｐゴシック"/>
              </a:rPr>
              <a:t>to the nose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Monitor the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Position the patient to prevent blood from being swallowed or draining into the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attempt to remove foreign bodies in the nose.</a:t>
            </a:r>
          </a:p>
        </p:txBody>
      </p:sp>
    </p:spTree>
    <p:extLst>
      <p:ext uri="{BB962C8B-B14F-4D97-AF65-F5344CB8AC3E}">
        <p14:creationId xmlns:p14="http://schemas.microsoft.com/office/powerpoint/2010/main" val="2003226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Injury to the Nose</a:t>
            </a:r>
            <a:endParaRPr lang="en-US" altLang="en-US" dirty="0">
              <a:latin typeface="Times New Roman" panose="02020603050405020304" pitchFamily="18" charset="0"/>
              <a:ea typeface="ＭＳ Ｐゴシック"/>
            </a:endParaRPr>
          </a:p>
        </p:txBody>
      </p:sp>
      <p:pic>
        <p:nvPicPr>
          <p:cNvPr id="4" name="Picture 1" descr="A patient with open wound at the bridge of the nose with bone exposed and dried b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706" y="1494193"/>
            <a:ext cx="2820589" cy="423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26370"/>
            <a:ext cx="8229600" cy="358645"/>
          </a:xfrm>
        </p:spPr>
        <p:txBody>
          <a:bodyPr/>
          <a:lstStyle/>
          <a:p>
            <a:r>
              <a:rPr lang="en-IN" altLang="en-US" sz="1800" b="1" dirty="0" smtClean="0">
                <a:latin typeface="+mn-lt"/>
                <a:ea typeface="ＭＳ Ｐゴシック"/>
              </a:rPr>
              <a:t>(© David Effron, 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17274092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43763"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(22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and Care Guidelines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Injury to the ear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Treat for soft-tissue injury; transport any avulsed tissue.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Do not attempt to remove foreign bodies in the ear.</a:t>
            </a:r>
          </a:p>
        </p:txBody>
      </p:sp>
    </p:spTree>
    <p:extLst>
      <p:ext uri="{BB962C8B-B14F-4D97-AF65-F5344CB8AC3E}">
        <p14:creationId xmlns:p14="http://schemas.microsoft.com/office/powerpoint/2010/main" val="27944363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Injury to the Ear </a:t>
            </a:r>
            <a:r>
              <a:rPr lang="en-IN"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pic>
        <p:nvPicPr>
          <p:cNvPr id="4" name="Picture 1" descr="A supine patient with a torn missing lower lobe of left ear and no blee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515" y="1502080"/>
            <a:ext cx="6296970" cy="417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79852"/>
            <a:ext cx="8229600" cy="405164"/>
          </a:xfrm>
        </p:spPr>
        <p:txBody>
          <a:bodyPr/>
          <a:lstStyle/>
          <a:p>
            <a:r>
              <a:rPr lang="en-IN" altLang="en-US" sz="1800" b="1" dirty="0">
                <a:latin typeface="+mn-lt"/>
                <a:ea typeface="ＭＳ Ｐゴシック"/>
              </a:rPr>
              <a:t>(© David Effron,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1382600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a:latin typeface="Times New Roman" panose="02020603050405020304" pitchFamily="18" charset="0"/>
                <a:ea typeface="ＭＳ Ｐゴシック"/>
              </a:rPr>
              <a:t>Injury to the Ear </a:t>
            </a:r>
            <a:r>
              <a:rPr lang="en-IN" altLang="en-US" sz="2000" b="0" dirty="0" smtClean="0">
                <a:latin typeface="Times New Roman" panose="02020603050405020304" pitchFamily="18" charset="0"/>
                <a:ea typeface="ＭＳ Ｐゴシック"/>
              </a:rPr>
              <a:t>(2 </a:t>
            </a:r>
            <a:r>
              <a:rPr lang="en-IN" altLang="en-US" sz="2000" b="0" dirty="0">
                <a:latin typeface="Times New Roman" panose="02020603050405020304" pitchFamily="18" charset="0"/>
                <a:ea typeface="ＭＳ Ｐゴシック"/>
              </a:rPr>
              <a:t>of 2)</a:t>
            </a:r>
            <a:endParaRPr lang="en-US" altLang="en-US" dirty="0">
              <a:latin typeface="Times New Roman" panose="02020603050405020304" pitchFamily="18" charset="0"/>
              <a:ea typeface="ＭＳ Ｐゴシック"/>
            </a:endParaRPr>
          </a:p>
        </p:txBody>
      </p:sp>
      <p:pic>
        <p:nvPicPr>
          <p:cNvPr id="4" name="Picture 2" descr="A conscious patient missing the right outer e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4291" y="1494379"/>
            <a:ext cx="6205896"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15012"/>
            <a:ext cx="8229600" cy="470003"/>
          </a:xfrm>
        </p:spPr>
        <p:txBody>
          <a:bodyPr/>
          <a:lstStyle/>
          <a:p>
            <a:r>
              <a:rPr lang="en-IN" altLang="en-US" sz="1800" b="1" dirty="0">
                <a:latin typeface="+mn-lt"/>
                <a:ea typeface="ＭＳ Ｐゴシック"/>
              </a:rPr>
              <a:t>(© Edward T. Dickinson,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3331217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Eye</a:t>
            </a:r>
            <a:endParaRPr lang="en-US" altLang="en-US" dirty="0">
              <a:latin typeface="Times New Roman" panose="02020603050405020304" pitchFamily="18" charset="0"/>
              <a:ea typeface="ＭＳ Ｐゴシック"/>
            </a:endParaRPr>
          </a:p>
        </p:txBody>
      </p:sp>
      <p:pic>
        <p:nvPicPr>
          <p:cNvPr id="4" name="Picture 2" descr="The anatomy of the eye in a sagittal cross section. From top to bottom, outside to inside, the parts of the eye are as follows. Upper and lower lids, conjunctiva, cornea, aqueous humor, iris, pupil, anterior chamber, lens, suspensory ligament, vitreous humor, retina, scler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1325" y="1663189"/>
            <a:ext cx="6561351" cy="451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578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43763"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(23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Neck</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be caused by blunt or penetrating trauma.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Complications include bleeding, air embolism, airway compromise, and cervical spine injury.</a:t>
            </a:r>
          </a:p>
        </p:txBody>
      </p:sp>
    </p:spTree>
    <p:extLst>
      <p:ext uri="{BB962C8B-B14F-4D97-AF65-F5344CB8AC3E}">
        <p14:creationId xmlns:p14="http://schemas.microsoft.com/office/powerpoint/2010/main" val="31989401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Injury to the Neck</a:t>
            </a:r>
            <a:r>
              <a:rPr lang="en-IN" altLang="en-US" dirty="0">
                <a:latin typeface="Times New Roman" panose="02020603050405020304" pitchFamily="18" charset="0"/>
                <a:ea typeface="ＭＳ Ｐゴシック"/>
              </a:rPr>
              <a:t> </a:t>
            </a:r>
            <a:r>
              <a:rPr lang="en-IN"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pic>
        <p:nvPicPr>
          <p:cNvPr id="4" name="Picture 2" descr="A patient with a laceration on the left side of the neck over the sternocleidomastoi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9052" y="1502475"/>
            <a:ext cx="6205896"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00724"/>
            <a:ext cx="8229600" cy="484291"/>
          </a:xfrm>
        </p:spPr>
        <p:txBody>
          <a:bodyPr/>
          <a:lstStyle/>
          <a:p>
            <a:r>
              <a:rPr lang="en-IN" altLang="en-US" sz="1800" b="1" dirty="0">
                <a:latin typeface="+mn-lt"/>
                <a:ea typeface="ＭＳ Ｐゴシック"/>
              </a:rPr>
              <a:t>(© Edward T. Dickinson,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9560048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Injury to the Neck </a:t>
            </a:r>
            <a:r>
              <a:rPr lang="en-IN" altLang="en-US" sz="2000" b="0" dirty="0" smtClean="0">
                <a:latin typeface="Times New Roman" panose="02020603050405020304" pitchFamily="18" charset="0"/>
                <a:ea typeface="ＭＳ Ｐゴシック"/>
              </a:rPr>
              <a:t>(2 of 2)</a:t>
            </a:r>
            <a:endParaRPr lang="en-US" altLang="en-US" sz="2000" b="0" dirty="0">
              <a:latin typeface="Times New Roman" panose="02020603050405020304" pitchFamily="18" charset="0"/>
              <a:ea typeface="ＭＳ Ｐゴシック"/>
            </a:endParaRPr>
          </a:p>
        </p:txBody>
      </p:sp>
      <p:pic>
        <p:nvPicPr>
          <p:cNvPr id="4" name="Picture 1" descr="A patient with a laceration from below the right ear down and across the neck below the jaw, with no blee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153" y="1529905"/>
            <a:ext cx="6200172" cy="411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15012"/>
            <a:ext cx="8229600" cy="470003"/>
          </a:xfrm>
        </p:spPr>
        <p:txBody>
          <a:bodyPr/>
          <a:lstStyle/>
          <a:p>
            <a:r>
              <a:rPr lang="en-IN" altLang="en-US" sz="1800" b="1" dirty="0">
                <a:latin typeface="+mn-lt"/>
                <a:ea typeface="ＭＳ Ｐゴシック"/>
              </a:rPr>
              <a:t>(© Edward T. Dickinson, </a:t>
            </a:r>
            <a:r>
              <a:rPr lang="en-IN" altLang="en-US" sz="1800" b="1" dirty="0" smtClean="0">
                <a:latin typeface="+mn-lt"/>
                <a:ea typeface="ＭＳ Ｐゴシック"/>
              </a:rPr>
              <a:t>M</a:t>
            </a:r>
            <a:r>
              <a:rPr lang="en-IN" altLang="en-US" sz="100" b="1" dirty="0" smtClean="0">
                <a:latin typeface="+mn-lt"/>
                <a:ea typeface="ＭＳ Ｐゴシック"/>
              </a:rPr>
              <a:t> </a:t>
            </a:r>
            <a:r>
              <a:rPr lang="en-IN"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1683074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0092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(24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Injuries to the Neck</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Signs and symptoms include: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Swelling, bruising, hematoma formation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Difficulty speaking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Change in or loss of voice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Subcutaneous emphysema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Airway obstruction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Crepitation while speaking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Displacement of the trachea to one </a:t>
            </a:r>
            <a:r>
              <a:rPr lang="en-US" altLang="en-US" sz="2400" dirty="0" smtClean="0">
                <a:solidFill>
                  <a:srgbClr val="000000"/>
                </a:solidFill>
                <a:latin typeface="Arial (Body)"/>
                <a:ea typeface="ＭＳ Ｐゴシック"/>
              </a:rPr>
              <a:t>side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39335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2947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(25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Injuries to the </a:t>
            </a:r>
            <a:r>
              <a:rPr lang="en-US" altLang="en-US" sz="2400" dirty="0" smtClean="0">
                <a:solidFill>
                  <a:srgbClr val="000000"/>
                </a:solidFill>
                <a:latin typeface="Arial (Body)"/>
                <a:ea typeface="ＭＳ Ｐゴシック"/>
              </a:rPr>
              <a:t>Neck</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Management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Spinal stabilization.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Establish a patent airway.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adequate oxygenation.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Positive pressure ventilation for inadequate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Control severe bleeding.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Treat for shock.</a:t>
            </a:r>
          </a:p>
        </p:txBody>
      </p:sp>
    </p:spTree>
    <p:extLst>
      <p:ext uri="{BB962C8B-B14F-4D97-AF65-F5344CB8AC3E}">
        <p14:creationId xmlns:p14="http://schemas.microsoft.com/office/powerpoint/2010/main" val="3887133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172325"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Specific Injuries to the Eye, Face, and Neck </a:t>
            </a:r>
            <a:r>
              <a:rPr lang="en-IN" sz="2000" b="0" dirty="0" smtClean="0">
                <a:latin typeface="Times New Roman" panose="02020603050405020304" pitchFamily="18" charset="0"/>
                <a:ea typeface="ＭＳ Ｐゴシック"/>
              </a:rPr>
              <a:t>(26 of 26)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Jugular vein laceration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Air may enter the injured vessel, resulting in air embolism.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Quickly apply an occlusive dressing.</a:t>
            </a:r>
          </a:p>
        </p:txBody>
      </p:sp>
    </p:spTree>
    <p:extLst>
      <p:ext uri="{BB962C8B-B14F-4D97-AF65-F5344CB8AC3E}">
        <p14:creationId xmlns:p14="http://schemas.microsoft.com/office/powerpoint/2010/main" val="3076116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33-8</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Emergency Care—Severed Blood Vessel of the Neck</a:t>
            </a:r>
          </a:p>
        </p:txBody>
      </p:sp>
    </p:spTree>
    <p:extLst>
      <p:ext uri="{BB962C8B-B14F-4D97-AF65-F5344CB8AC3E}">
        <p14:creationId xmlns:p14="http://schemas.microsoft.com/office/powerpoint/2010/main" val="12655542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rPr>
              <a:t>Place a Gloved Hand over the Wound to Control Bleeding</a:t>
            </a:r>
          </a:p>
        </p:txBody>
      </p:sp>
      <p:sp>
        <p:nvSpPr>
          <p:cNvPr id="5" name="Text Placeholder 4"/>
          <p:cNvSpPr>
            <a:spLocks noGrp="1"/>
          </p:cNvSpPr>
          <p:nvPr>
            <p:ph type="body" idx="1"/>
          </p:nvPr>
        </p:nvSpPr>
        <p:spPr>
          <a:xfrm>
            <a:off x="457200" y="1600200"/>
            <a:ext cx="8229600" cy="1014413"/>
          </a:xfrm>
        </p:spPr>
        <p:txBody>
          <a:bodyPr/>
          <a:lstStyle/>
          <a:p>
            <a:pPr marL="0" indent="0">
              <a:buNone/>
            </a:pPr>
            <a:r>
              <a:rPr lang="en-US" altLang="en-US" sz="2000" dirty="0">
                <a:latin typeface="+mn-lt"/>
              </a:rPr>
              <a:t>Apply pressure to the carotid artery only if necessary to control bleeding. Never apply pressure to both sides of the neck at the same time.</a:t>
            </a:r>
            <a:endParaRPr lang="en-US" sz="2000" dirty="0">
              <a:latin typeface="+mn-lt"/>
            </a:endParaRPr>
          </a:p>
        </p:txBody>
      </p:sp>
      <p:pic>
        <p:nvPicPr>
          <p:cNvPr id="4" name="Picture 2" descr="An E M T applies pressure with 4 fingers to a patient’s left carotid artery, blood spurting down the patient’s ne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263" y="2834741"/>
            <a:ext cx="5215953" cy="348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0197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25581"/>
          </a:xfrm>
        </p:spPr>
        <p:txBody>
          <a:bodyPr tIns="91425" anchor="b">
            <a:noAutofit/>
          </a:bodyPr>
          <a:lstStyle/>
          <a:p>
            <a:pPr lvl="0" eaLnBrk="0" fontAlgn="base" hangingPunct="0">
              <a:spcBef>
                <a:spcPct val="0"/>
              </a:spcBef>
              <a:spcAft>
                <a:spcPct val="0"/>
              </a:spcAft>
              <a:buClrTx/>
            </a:pPr>
            <a:r>
              <a:rPr lang="en-US" altLang="en-US" sz="2800" dirty="0">
                <a:latin typeface="Times New Roman" panose="02020603050405020304" pitchFamily="18" charset="0"/>
                <a:ea typeface="ＭＳ Ｐゴシック"/>
              </a:rPr>
              <a:t>Apply an Occlusive Dressing, Which Should Extend Beyond </a:t>
            </a:r>
            <a:r>
              <a:rPr lang="en-US" altLang="en-US" sz="2800" dirty="0" smtClean="0">
                <a:latin typeface="Times New Roman" panose="02020603050405020304" pitchFamily="18" charset="0"/>
                <a:ea typeface="ＭＳ Ｐゴシック"/>
              </a:rPr>
              <a:t>all </a:t>
            </a:r>
            <a:r>
              <a:rPr lang="en-US" altLang="en-US" sz="2800" dirty="0">
                <a:latin typeface="Times New Roman" panose="02020603050405020304" pitchFamily="18" charset="0"/>
                <a:ea typeface="ＭＳ Ｐゴシック"/>
              </a:rPr>
              <a:t>Edges of the Wound to Avoid Being Sucked into the Wound</a:t>
            </a:r>
          </a:p>
        </p:txBody>
      </p:sp>
      <p:sp>
        <p:nvSpPr>
          <p:cNvPr id="3" name="Text Placeholder 2"/>
          <p:cNvSpPr>
            <a:spLocks noGrp="1"/>
          </p:cNvSpPr>
          <p:nvPr>
            <p:ph type="body" idx="1"/>
          </p:nvPr>
        </p:nvSpPr>
        <p:spPr>
          <a:xfrm>
            <a:off x="457200" y="1600201"/>
            <a:ext cx="8229600" cy="746760"/>
          </a:xfrm>
        </p:spPr>
        <p:txBody>
          <a:bodyPr/>
          <a:lstStyle/>
          <a:p>
            <a:pPr marL="0" indent="0">
              <a:buNone/>
            </a:pPr>
            <a:r>
              <a:rPr lang="en-US" altLang="en-US" sz="2000" dirty="0">
                <a:latin typeface="+mn-lt"/>
              </a:rPr>
              <a:t>Cover the occlusive dressing with a regular dressing. Apply only enough pressure to control the bleeding.</a:t>
            </a:r>
            <a:endParaRPr lang="en-US" sz="2000" dirty="0">
              <a:latin typeface="+mn-lt"/>
            </a:endParaRPr>
          </a:p>
        </p:txBody>
      </p:sp>
      <p:pic>
        <p:nvPicPr>
          <p:cNvPr id="4" name="Picture 2" descr="The E M T applies an occlusive dressing to the wound, still applying press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4023" y="2586683"/>
            <a:ext cx="5215953" cy="348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4310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Once Bleeding </a:t>
            </a:r>
            <a:r>
              <a:rPr lang="en-US" dirty="0" smtClean="0"/>
              <a:t>is </a:t>
            </a:r>
            <a:r>
              <a:rPr lang="en-US" dirty="0"/>
              <a:t>Controlled, Apply a Pressure Dressing</a:t>
            </a:r>
          </a:p>
        </p:txBody>
      </p:sp>
      <p:sp>
        <p:nvSpPr>
          <p:cNvPr id="5" name="Text Placeholder 4"/>
          <p:cNvSpPr>
            <a:spLocks noGrp="1"/>
          </p:cNvSpPr>
          <p:nvPr>
            <p:ph type="body" idx="1"/>
          </p:nvPr>
        </p:nvSpPr>
        <p:spPr>
          <a:xfrm>
            <a:off x="457200" y="1600201"/>
            <a:ext cx="8229600" cy="985838"/>
          </a:xfrm>
        </p:spPr>
        <p:txBody>
          <a:bodyPr/>
          <a:lstStyle/>
          <a:p>
            <a:pPr marL="0" indent="0">
              <a:buNone/>
            </a:pPr>
            <a:r>
              <a:rPr lang="en-US" altLang="en-US" sz="2000" dirty="0">
                <a:latin typeface="+mn-lt"/>
              </a:rPr>
              <a:t>A figure-eight bandage is wrapped over the dressing, across one shoulder, across the back, under the opposite armpit, and anchored at the shoulder.</a:t>
            </a:r>
            <a:endParaRPr lang="en-US" sz="2000" dirty="0">
              <a:latin typeface="+mn-lt"/>
            </a:endParaRPr>
          </a:p>
        </p:txBody>
      </p:sp>
      <p:pic>
        <p:nvPicPr>
          <p:cNvPr id="4" name="Picture 2" descr="A second E M T unwraps a roll of gauze across the front of the neck, over the right shoulder to the back, around the right arm, behind the neck and around the neck again. The first E M T continues to apply press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845" y="2843110"/>
            <a:ext cx="5164310" cy="3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936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Anatomy of the Eye, Face, and Neck </a:t>
            </a:r>
            <a:r>
              <a:rPr lang="en-IN"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Face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There are 14 facial bones.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Only the mandible is movable.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face is highly vascular.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Facial injury can lead to airway compromise and may be associated with brain and spine trauma.</a:t>
            </a:r>
          </a:p>
        </p:txBody>
      </p:sp>
    </p:spTree>
    <p:extLst>
      <p:ext uri="{BB962C8B-B14F-4D97-AF65-F5344CB8AC3E}">
        <p14:creationId xmlns:p14="http://schemas.microsoft.com/office/powerpoint/2010/main" val="27116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000" dirty="0"/>
              <a:t>If Spinal Injury </a:t>
            </a:r>
            <a:r>
              <a:rPr lang="en-US" sz="3000" dirty="0" smtClean="0"/>
              <a:t>is not </a:t>
            </a:r>
            <a:r>
              <a:rPr lang="en-US" sz="3000" dirty="0"/>
              <a:t>Suspected, Position the Patient on h</a:t>
            </a:r>
            <a:r>
              <a:rPr lang="en-US" sz="3000" dirty="0" smtClean="0"/>
              <a:t>is </a:t>
            </a:r>
            <a:r>
              <a:rPr lang="en-US" sz="3000" dirty="0"/>
              <a:t>Left Side, Head Tilted Downward</a:t>
            </a:r>
          </a:p>
        </p:txBody>
      </p:sp>
      <p:sp>
        <p:nvSpPr>
          <p:cNvPr id="5" name="Text Placeholder 4"/>
          <p:cNvSpPr>
            <a:spLocks noGrp="1"/>
          </p:cNvSpPr>
          <p:nvPr>
            <p:ph type="body" idx="1"/>
          </p:nvPr>
        </p:nvSpPr>
        <p:spPr>
          <a:xfrm>
            <a:off x="457200" y="1600200"/>
            <a:ext cx="8229600" cy="1007235"/>
          </a:xfrm>
        </p:spPr>
        <p:txBody>
          <a:bodyPr/>
          <a:lstStyle/>
          <a:p>
            <a:pPr marL="0" indent="0">
              <a:buNone/>
            </a:pPr>
            <a:r>
              <a:rPr lang="en-US" altLang="en-US" sz="2000" dirty="0">
                <a:latin typeface="+mn-lt"/>
              </a:rPr>
              <a:t>(If spinal injury is suspected and the patient is immobilized to a spine board, board and patient can be turned and tilted as a unit.) Continue administration of oxygen. Care for shock, and transport.</a:t>
            </a:r>
            <a:endParaRPr lang="en-US" sz="2000" dirty="0">
              <a:latin typeface="+mn-lt"/>
            </a:endParaRPr>
          </a:p>
        </p:txBody>
      </p:sp>
      <p:pic>
        <p:nvPicPr>
          <p:cNvPr id="4" name="Picture 2" descr="The 2 E M T’s stand at the head and foot of the stretcher, where the patient has been secured in a left lateral recumbent position. Voids have been padd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9214" y="2818167"/>
            <a:ext cx="5105573" cy="3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7454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Case Study Conclusion </a:t>
            </a:r>
            <a:r>
              <a:rPr lang="en-IN"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1315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Paul immediately provides in-line stabilization of the spine and a jaw-thrust maneuver, as Jeremy prepares suction. The patient is awake, but is uncooperative and confused. A nasopharyngeal airway is contraindicated because of massive mid-facial </a:t>
            </a:r>
            <a:r>
              <a:rPr lang="en-US" altLang="en-US" sz="2400" dirty="0" smtClean="0">
                <a:solidFill>
                  <a:srgbClr val="000000"/>
                </a:solidFill>
                <a:latin typeface="Arial (Body)"/>
                <a:ea typeface="ＭＳ Ｐゴシック"/>
              </a:rPr>
              <a:t>trauma.</a:t>
            </a:r>
            <a:endParaRPr lang="en-US" altLang="en-US" sz="2400" dirty="0">
              <a:solidFill>
                <a:srgbClr val="000000"/>
              </a:solidFill>
              <a:latin typeface="Arial (Body)"/>
              <a:ea typeface="ＭＳ Ｐゴシック"/>
            </a:endParaRPr>
          </a:p>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Instability of the mandible makes manual positioning of the airway difficult. Jeremy immediately requests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backup </a:t>
            </a:r>
            <a:r>
              <a:rPr lang="en-US" altLang="en-US" sz="2400" dirty="0">
                <a:solidFill>
                  <a:srgbClr val="000000"/>
                </a:solidFill>
                <a:latin typeface="Arial (Body)"/>
                <a:ea typeface="ＭＳ Ｐゴシック"/>
              </a:rPr>
              <a:t>for advanced airway management.</a:t>
            </a:r>
          </a:p>
        </p:txBody>
      </p:sp>
    </p:spTree>
    <p:extLst>
      <p:ext uri="{BB962C8B-B14F-4D97-AF65-F5344CB8AC3E}">
        <p14:creationId xmlns:p14="http://schemas.microsoft.com/office/powerpoint/2010/main" val="3207015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Case Study Conclusion </a:t>
            </a:r>
            <a:r>
              <a:rPr lang="en-IN"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8702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breathing is adequate, and he has a strong, regular radial </a:t>
            </a:r>
            <a:r>
              <a:rPr lang="en-US" altLang="en-US" sz="2400" dirty="0" smtClean="0">
                <a:solidFill>
                  <a:srgbClr val="000000"/>
                </a:solidFill>
                <a:latin typeface="Arial (Body)"/>
                <a:ea typeface="ＭＳ Ｐゴシック"/>
              </a:rPr>
              <a:t>pulse.</a:t>
            </a:r>
            <a:endParaRPr lang="en-US" altLang="en-US" sz="2400" dirty="0">
              <a:solidFill>
                <a:srgbClr val="000000"/>
              </a:solidFill>
              <a:latin typeface="Arial (Body)"/>
              <a:ea typeface="ＭＳ Ｐゴシック"/>
            </a:endParaRPr>
          </a:p>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immobilize the patient to a long backboard while continuing basic airway management.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arrives; the paramedic sedates and intubates the patient, and the crew begins transport to a trauma center.</a:t>
            </a:r>
          </a:p>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is found to have complex facial fractures that require surgery, as well as a cerebral </a:t>
            </a:r>
            <a:r>
              <a:rPr lang="en-US" altLang="en-US" sz="2400" dirty="0" smtClean="0">
                <a:solidFill>
                  <a:srgbClr val="000000"/>
                </a:solidFill>
                <a:latin typeface="Arial (Body)"/>
                <a:ea typeface="ＭＳ Ｐゴシック"/>
              </a:rPr>
              <a:t>contusion.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737774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Lesson Summary </a:t>
            </a:r>
            <a:r>
              <a:rPr lang="en-IN"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Severe facial or neck injuries can be clinically challenging.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Patients can require emotional support as well as care of the injuries.</a:t>
            </a:r>
          </a:p>
        </p:txBody>
      </p:sp>
    </p:spTree>
    <p:extLst>
      <p:ext uri="{BB962C8B-B14F-4D97-AF65-F5344CB8AC3E}">
        <p14:creationId xmlns:p14="http://schemas.microsoft.com/office/powerpoint/2010/main" val="25804105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Lesson Summary </a:t>
            </a:r>
            <a:r>
              <a:rPr lang="en-IN"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Keep in mind the possibility of spinal and traumatic brain injuries in association with facial and neck injuries.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Airway management is critical and can be complicated in patients with facial and neck trauma.</a:t>
            </a:r>
          </a:p>
        </p:txBody>
      </p:sp>
    </p:spTree>
    <p:extLst>
      <p:ext uri="{BB962C8B-B14F-4D97-AF65-F5344CB8AC3E}">
        <p14:creationId xmlns:p14="http://schemas.microsoft.com/office/powerpoint/2010/main" val="16772974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Correct!</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The best course of action in this case is to bandage both eyes to minimize movement of the injured eye and transport. Do not attempt to remove any object embedded in the </a:t>
            </a:r>
            <a:r>
              <a:rPr lang="en-US" altLang="en-US" sz="2400" kern="1200" dirty="0" smtClean="0">
                <a:solidFill>
                  <a:srgbClr val="000000"/>
                </a:solidFill>
                <a:latin typeface="Arial (Body)"/>
                <a:ea typeface="ＭＳ Ｐゴシック" panose="020B0600070205080204" pitchFamily="34" charset="-128"/>
              </a:rPr>
              <a:t>eye.</a:t>
            </a:r>
            <a:endParaRPr lang="en-US" altLang="en-US" sz="2400" kern="1200" dirty="0">
              <a:solidFill>
                <a:srgbClr val="000000"/>
              </a:solidFill>
              <a:latin typeface="Arial (Body)"/>
              <a:ea typeface="ＭＳ Ｐゴシック" panose="020B0600070205080204" pitchFamily="34" charset="-128"/>
            </a:endParaRPr>
          </a:p>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a:t>
            </a:r>
            <a:r>
              <a:rPr lang="en-US" altLang="en-US" sz="2400" kern="1200" dirty="0" smtClean="0">
                <a:solidFill>
                  <a:srgbClr val="000000"/>
                </a:solidFill>
                <a:latin typeface="Arial (Body)"/>
                <a:ea typeface="ＭＳ Ｐゴシック" panose="020B0600070205080204" pitchFamily="34" charset="-128"/>
                <a:hlinkClick r:id="rId2" action="ppaction://hlinksldjump"/>
              </a:rPr>
              <a:t>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9553913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Never attempt to remove an embedded object from the </a:t>
            </a:r>
            <a:r>
              <a:rPr lang="en-US" altLang="en-US" sz="2400" kern="1200" dirty="0" smtClean="0">
                <a:solidFill>
                  <a:srgbClr val="000000"/>
                </a:solidFill>
                <a:latin typeface="Arial (Body)"/>
                <a:ea typeface="ＭＳ Ｐゴシック" panose="020B0600070205080204" pitchFamily="34" charset="-128"/>
              </a:rPr>
              <a:t>eye.</a:t>
            </a:r>
            <a:endParaRPr lang="en-US" altLang="en-US" sz="2400" kern="1200" dirty="0">
              <a:solidFill>
                <a:srgbClr val="000000"/>
              </a:solidFill>
              <a:latin typeface="Arial (Body)"/>
              <a:ea typeface="ＭＳ Ｐゴシック" panose="020B0600070205080204" pitchFamily="34" charset="-128"/>
            </a:endParaRPr>
          </a:p>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a:t>
            </a:r>
            <a:r>
              <a:rPr lang="en-US" altLang="en-US" sz="2400" kern="1200" dirty="0" smtClean="0">
                <a:solidFill>
                  <a:srgbClr val="000000"/>
                </a:solidFill>
                <a:latin typeface="Arial (Body)"/>
                <a:ea typeface="ＭＳ Ｐゴシック" panose="020B0600070205080204" pitchFamily="34" charset="-128"/>
                <a:hlinkClick r:id="rId2" action="ppaction://hlinksldjump"/>
              </a:rPr>
              <a:t>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2470420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Never attempt to remove an embedded object from the eye. Many </a:t>
            </a:r>
            <a:r>
              <a:rPr lang="en-US" altLang="en-US" sz="2400" kern="1200" dirty="0" smtClean="0">
                <a:solidFill>
                  <a:srgbClr val="000000"/>
                </a:solidFill>
                <a:latin typeface="Arial (Body)"/>
                <a:ea typeface="ＭＳ Ｐゴシック" panose="020B0600070205080204" pitchFamily="34" charset="-128"/>
              </a:rPr>
              <a:t>E</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M</a:t>
            </a:r>
            <a:r>
              <a:rPr lang="en-US" altLang="en-US" sz="100" kern="1200" dirty="0" smtClean="0">
                <a:solidFill>
                  <a:srgbClr val="000000"/>
                </a:solidFill>
                <a:latin typeface="Arial (Body)"/>
                <a:ea typeface="ＭＳ Ｐゴシック" panose="020B0600070205080204" pitchFamily="34" charset="-128"/>
              </a:rPr>
              <a:t> </a:t>
            </a:r>
            <a:r>
              <a:rPr lang="en-US" altLang="en-US" sz="2400" kern="1200" dirty="0" smtClean="0">
                <a:solidFill>
                  <a:srgbClr val="000000"/>
                </a:solidFill>
                <a:latin typeface="Arial (Body)"/>
                <a:ea typeface="ＭＳ Ｐゴシック" panose="020B0600070205080204" pitchFamily="34" charset="-128"/>
              </a:rPr>
              <a:t>S system </a:t>
            </a:r>
            <a:r>
              <a:rPr lang="en-US" altLang="en-US" sz="2400" kern="1200" dirty="0">
                <a:solidFill>
                  <a:srgbClr val="000000"/>
                </a:solidFill>
                <a:latin typeface="Arial (Body)"/>
                <a:ea typeface="ＭＳ Ｐゴシック" panose="020B0600070205080204" pitchFamily="34" charset="-128"/>
              </a:rPr>
              <a:t>protocols do not allow irrigation except in the case of chemical exposure of the </a:t>
            </a:r>
            <a:r>
              <a:rPr lang="en-US" altLang="en-US" sz="2400" kern="1200" dirty="0" smtClean="0">
                <a:solidFill>
                  <a:srgbClr val="000000"/>
                </a:solidFill>
                <a:latin typeface="Arial (Body)"/>
                <a:ea typeface="ＭＳ Ｐゴシック" panose="020B0600070205080204" pitchFamily="34" charset="-128"/>
              </a:rPr>
              <a:t>eye.</a:t>
            </a:r>
            <a:endParaRPr lang="en-US" altLang="en-US" sz="2400" kern="1200" dirty="0">
              <a:solidFill>
                <a:srgbClr val="000000"/>
              </a:solidFill>
              <a:latin typeface="Arial (Body)"/>
              <a:ea typeface="ＭＳ Ｐゴシック" panose="020B0600070205080204" pitchFamily="34" charset="-128"/>
            </a:endParaRPr>
          </a:p>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a:t>
            </a:r>
            <a:r>
              <a:rPr lang="en-US" altLang="en-US" sz="2400" kern="1200" dirty="0" smtClean="0">
                <a:solidFill>
                  <a:srgbClr val="000000"/>
                </a:solidFill>
                <a:latin typeface="Arial (Body)"/>
                <a:ea typeface="ＭＳ Ｐゴシック" panose="020B0600070205080204" pitchFamily="34" charset="-128"/>
                <a:hlinkClick r:id="rId2" action="ppaction://hlinksldjump"/>
              </a:rPr>
              <a:t>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7521785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When one eye is injured, both eyes should be bandaged to minimize movement, since the eyes move </a:t>
            </a:r>
            <a:r>
              <a:rPr lang="en-US" altLang="en-US" sz="2400" kern="1200" dirty="0" smtClean="0">
                <a:solidFill>
                  <a:srgbClr val="000000"/>
                </a:solidFill>
                <a:latin typeface="Arial (Body)"/>
                <a:ea typeface="ＭＳ Ｐゴシック" panose="020B0600070205080204" pitchFamily="34" charset="-128"/>
              </a:rPr>
              <a:t>together.</a:t>
            </a:r>
            <a:endParaRPr lang="en-US" altLang="en-US" sz="2400" kern="1200" dirty="0">
              <a:solidFill>
                <a:srgbClr val="000000"/>
              </a:solidFill>
              <a:latin typeface="Arial (Body)"/>
              <a:ea typeface="ＭＳ Ｐゴシック" panose="020B0600070205080204" pitchFamily="34" charset="-128"/>
            </a:endParaRPr>
          </a:p>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a:t>
            </a:r>
            <a:r>
              <a:rPr lang="en-US" altLang="en-US" sz="2400" kern="1200" dirty="0" smtClean="0">
                <a:solidFill>
                  <a:srgbClr val="000000"/>
                </a:solidFill>
                <a:latin typeface="Arial (Body)"/>
                <a:ea typeface="ＭＳ Ｐゴシック" panose="020B0600070205080204" pitchFamily="34" charset="-128"/>
                <a:hlinkClick r:id="rId2" action="ppaction://hlinksldjump"/>
              </a:rPr>
              <a:t>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7097614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860425"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8871</TotalTime>
  <Words>8384</Words>
  <Application>Microsoft Office PowerPoint</Application>
  <PresentationFormat>On-screen Show (4:3)</PresentationFormat>
  <Paragraphs>747</Paragraphs>
  <Slides>99</Slides>
  <Notes>81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99</vt:i4>
      </vt:variant>
    </vt:vector>
  </HeadingPairs>
  <TitlesOfParts>
    <vt:vector size="108" baseType="lpstr">
      <vt:lpstr>ＭＳ Ｐゴシック</vt:lpstr>
      <vt:lpstr>Arial</vt:lpstr>
      <vt:lpstr>Arial (Body)</vt:lpstr>
      <vt:lpstr>Calibri</vt:lpstr>
      <vt:lpstr>Noto Sans Symbols</vt:lpstr>
      <vt:lpstr>Times New Roman</vt:lpstr>
      <vt:lpstr>Verdana</vt:lpstr>
      <vt:lpstr>508 Lecture</vt:lpstr>
      <vt:lpstr>1_508 Lecture</vt:lpstr>
      <vt:lpstr>Prehospital: Emergency Care</vt:lpstr>
      <vt:lpstr>Learning Readiness</vt:lpstr>
      <vt:lpstr>Setting the Stage</vt:lpstr>
      <vt:lpstr>Case Study Introduction</vt:lpstr>
      <vt:lpstr>Case Study</vt:lpstr>
      <vt:lpstr>Introduction</vt:lpstr>
      <vt:lpstr>Anatomy of the Eye, Face, and Neck (1 of 3)</vt:lpstr>
      <vt:lpstr>The Eye</vt:lpstr>
      <vt:lpstr>Anatomy of the Eye, Face, and Neck (2 of 3)</vt:lpstr>
      <vt:lpstr>Facial Fractures</vt:lpstr>
      <vt:lpstr>Anatomy of the Eye, Face, and Neck (3 of 3)</vt:lpstr>
      <vt:lpstr>Common Neck and Throat Injuries</vt:lpstr>
      <vt:lpstr>Eye, Face, and Neck Injuries (1 of 6)</vt:lpstr>
      <vt:lpstr>Eye, Face, and Neck Injuries (2 of 6)</vt:lpstr>
      <vt:lpstr>Eye, Face, and Neck Injuries (3 of 6)</vt:lpstr>
      <vt:lpstr>Eye, Face, and Neck Injuries (4 of 6)</vt:lpstr>
      <vt:lpstr>Eye, Face, and Neck Injuries (5 of 6)</vt:lpstr>
      <vt:lpstr>Eye, Face, and Neck Injuries (6 of 6)</vt:lpstr>
      <vt:lpstr>Specific Injuries to the Eye, Face, and Neck (1 of 26)</vt:lpstr>
      <vt:lpstr>Inspect the Eyes for Any Abnormality</vt:lpstr>
      <vt:lpstr>Assess the Patient’s Ability to Move the Eyes in any Direction</vt:lpstr>
      <vt:lpstr>Specific Injuries to the Eye, Face, and Neck (2 of 26)</vt:lpstr>
      <vt:lpstr>Specific Injuries to the Eye, Face, and Neck (3 of 26)</vt:lpstr>
      <vt:lpstr>Foreign Object Lodged in the Eye</vt:lpstr>
      <vt:lpstr>Flushing a Foreign Particle from the Eye</vt:lpstr>
      <vt:lpstr>To Remove Particles from the White of the Eye, (a) Pull Down the Lower Lid While the Patient Looks up or (b) Pull up the Upper Lid While the Patient Looks Down</vt:lpstr>
      <vt:lpstr>E M T Skills 33-1</vt:lpstr>
      <vt:lpstr>Grasp Eyelashes between the Thumb and Forefinger and Tell the Patient to Look Downward</vt:lpstr>
      <vt:lpstr>Place an Applicator Swab along the Center of the Upper Eyelid</vt:lpstr>
      <vt:lpstr>Pull the Eyelid Forward and Upward over the Applicator Swab</vt:lpstr>
      <vt:lpstr>The Undersurface of the Eyelid is Exposed and the Foreign Object can be Gently Removed with a Sterile, Moistened Applicator Swab</vt:lpstr>
      <vt:lpstr>Specific Injuries to the Eye, Face, and Neck (4 of 26)</vt:lpstr>
      <vt:lpstr>Specific Injuries to the Eye, Face, and Neck (5 of 26)</vt:lpstr>
      <vt:lpstr>Specific Injuries to the Eye, Face, and Neck (6 of 26)</vt:lpstr>
      <vt:lpstr>Eyelid Injury</vt:lpstr>
      <vt:lpstr>Specific Injuries to the Eye, Face, and Neck (7 of 26)</vt:lpstr>
      <vt:lpstr>Specific Injuries to the Eye, Face, and Neck (8 of 26)</vt:lpstr>
      <vt:lpstr>Ruptured Globe. The Patient was Using Needle-Nose Pliers, Which Slipped, Piercing the Globe and Causing Blindness in that Eye</vt:lpstr>
      <vt:lpstr>Specific Injuries to the Eye, Face, and Neck (9 of 26)</vt:lpstr>
      <vt:lpstr>Trauma to the Corneas from Hot Sodium Hydroxide</vt:lpstr>
      <vt:lpstr>Specific Injuries to the Eye, Face, and Neck (10 of 26)</vt:lpstr>
      <vt:lpstr>Irrigate the Chemical Burn to the Eye with Large Amounts of Water</vt:lpstr>
      <vt:lpstr>Specific Injuries to the Eye, Face, and Neck (11 of 26)</vt:lpstr>
      <vt:lpstr>Extruded Eyeball</vt:lpstr>
      <vt:lpstr>E M T Skills 33-2</vt:lpstr>
      <vt:lpstr>Place Padding around the Object</vt:lpstr>
      <vt:lpstr>Bandage the Cup in Place</vt:lpstr>
      <vt:lpstr>Emergency Care Protocol: Eye Injury (1 of 5)</vt:lpstr>
      <vt:lpstr>Emergency Care Protocol: Eye Injury (2 of 5)</vt:lpstr>
      <vt:lpstr>Emergency Care Protocol: Eye Injury (3 of 5)</vt:lpstr>
      <vt:lpstr>Emergency Care Protocol: Eye Injury (4 of 5)</vt:lpstr>
      <vt:lpstr>Emergency Care Protocol: Eye Injury (5 of 5)</vt:lpstr>
      <vt:lpstr>Specific Injuries to the Eye, Face, and Neck (12 of 26)</vt:lpstr>
      <vt:lpstr>Removing Hard Corneal Contact Lenses</vt:lpstr>
      <vt:lpstr>Using a Moistened Suction Cup to Remove a Hard Contact Lens</vt:lpstr>
      <vt:lpstr>An adult patient presents with a complaint of eye pain after being struck in the eye by debris from a metal grinder</vt:lpstr>
      <vt:lpstr>Specific Injuries to the Eye, Face, and Neck (13 of 26)</vt:lpstr>
      <vt:lpstr>Soft Tissue and Bone Injury to the Mandible</vt:lpstr>
      <vt:lpstr>Injury to the Face (1 of 2)</vt:lpstr>
      <vt:lpstr>Injury to the Face (2 of 2)</vt:lpstr>
      <vt:lpstr>Injuries to the Mouth, Jaw, Cheek, and Chin</vt:lpstr>
      <vt:lpstr>Injuries to the Jaw, Cheek, and Chin</vt:lpstr>
      <vt:lpstr>Specific Injuries to the Eye, Face, and Neck (14 of 26)</vt:lpstr>
      <vt:lpstr>Specific Injuries to the Eye, Face, and Neck (15 of 26)</vt:lpstr>
      <vt:lpstr>Specific Injuries to the Eye, Face, and Neck (16 of 26)</vt:lpstr>
      <vt:lpstr>Specific Injuries to the Eye, Face, and Neck (17 of 26)</vt:lpstr>
      <vt:lpstr>Specific Injuries to the Eye, Face, and Neck (18 of 26)</vt:lpstr>
      <vt:lpstr>Specific Injuries to the Eye, Face, and Neck (19 of 26)</vt:lpstr>
      <vt:lpstr>Emergency Care Protocol: Facial Injury (1 of 5)</vt:lpstr>
      <vt:lpstr>Emergency Care Protocol: Facial Injury (2 of 5)</vt:lpstr>
      <vt:lpstr>Emergency Care Protocol: Facial Injury (3 of 5)</vt:lpstr>
      <vt:lpstr>Emergency Care Protocol: Facial Injury (4 of 5)</vt:lpstr>
      <vt:lpstr>Emergency Care Protocol: Facial Injury (5 of 5)</vt:lpstr>
      <vt:lpstr>Specific Injuries to the Eye, Face, and Neck (20 of 26)</vt:lpstr>
      <vt:lpstr>Specific Injuries to the Eye, Face, and Neck (21 of 26)</vt:lpstr>
      <vt:lpstr>Injury to the Nose</vt:lpstr>
      <vt:lpstr>Specific Injuries to the Eye, Face, and Neck (22 of 26)</vt:lpstr>
      <vt:lpstr>Injury to the Ear (1 of 2)</vt:lpstr>
      <vt:lpstr>Injury to the Ear (2 of 2)</vt:lpstr>
      <vt:lpstr>Specific Injuries to the Eye, Face, and Neck (23 of 26)</vt:lpstr>
      <vt:lpstr>Injury to the Neck (1 of 2)</vt:lpstr>
      <vt:lpstr>Injury to the Neck (2 of 2)</vt:lpstr>
      <vt:lpstr>Specific Injuries to the Eye, Face, and Neck (24 of 26)</vt:lpstr>
      <vt:lpstr>Specific Injuries to the Eye, Face, and Neck (25 of 26)</vt:lpstr>
      <vt:lpstr>Specific Injuries to the Eye, Face, and Neck (26 of 26)</vt:lpstr>
      <vt:lpstr>E M T Skills 33-8</vt:lpstr>
      <vt:lpstr>Place a Gloved Hand over the Wound to Control Bleeding</vt:lpstr>
      <vt:lpstr>Apply an Occlusive Dressing, Which Should Extend Beyond all Edges of the Wound to Avoid Being Sucked into the Wound</vt:lpstr>
      <vt:lpstr>Once Bleeding is Controlled, Apply a Pressure Dressing</vt:lpstr>
      <vt:lpstr>If Spinal Injury is not Suspected, Position the Patient on his Left Side, Head Tilted Downward</vt:lpstr>
      <vt:lpstr>Case Study Conclusion (1 of 2)</vt:lpstr>
      <vt:lpstr>Case Study Conclusion (2 of 2)</vt:lpstr>
      <vt:lpstr>Lesson Summary (1 of 2)</vt:lpstr>
      <vt:lpstr>Lesson Summary (2 of 2)</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913</cp:revision>
  <dcterms:modified xsi:type="dcterms:W3CDTF">2018-03-01T09:02:48Z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