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5"/>
  </p:notesMasterIdLst>
  <p:handoutMasterIdLst>
    <p:handoutMasterId r:id="rId96"/>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05" r:id="rId9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740" autoAdjust="0"/>
    <p:restoredTop sz="86395" autoAdjust="0"/>
  </p:normalViewPr>
  <p:slideViewPr>
    <p:cSldViewPr snapToGrid="0" snapToObjects="1">
      <p:cViewPr varScale="1">
        <p:scale>
          <a:sx n="72" d="100"/>
          <a:sy n="72" d="100"/>
        </p:scale>
        <p:origin x="1133" y="67"/>
      </p:cViewPr>
      <p:guideLst>
        <p:guide orient="horz" pos="2160"/>
        <p:guide pos="2880"/>
      </p:guideLst>
    </p:cSldViewPr>
  </p:slideViewPr>
  <p:outlineViewPr>
    <p:cViewPr>
      <p:scale>
        <a:sx n="50" d="100"/>
        <a:sy n="50" d="100"/>
      </p:scale>
      <p:origin x="0" y="-17274"/>
    </p:cViewPr>
  </p:outlineViewPr>
  <p:notesTextViewPr>
    <p:cViewPr>
      <p:scale>
        <a:sx n="100" d="100"/>
        <a:sy n="100" d="100"/>
      </p:scale>
      <p:origin x="0" y="0"/>
    </p:cViewPr>
  </p:notesTextViewPr>
  <p:sorterViewPr>
    <p:cViewPr>
      <p:scale>
        <a:sx n="66" d="100"/>
        <a:sy n="66" d="100"/>
      </p:scale>
      <p:origin x="0" y="-63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mn-lt"/>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mn-lt"/>
                <a:ea typeface="Arial"/>
                <a:cs typeface="Arial"/>
                <a:sym typeface="Arial"/>
              </a:rPr>
              <a:t>1) MathType Plugin</a:t>
            </a:r>
          </a:p>
          <a:p>
            <a:r>
              <a:rPr lang="en-US" sz="1200" b="0" i="0" u="none" strike="noStrike" kern="1200" cap="none" dirty="0" smtClean="0">
                <a:solidFill>
                  <a:schemeClr val="dk1"/>
                </a:solidFill>
                <a:latin typeface="+mn-lt"/>
                <a:ea typeface="Arial"/>
                <a:cs typeface="Arial"/>
                <a:sym typeface="Arial"/>
              </a:rPr>
              <a:t>2) Math Player (free versions available)</a:t>
            </a:r>
          </a:p>
          <a:p>
            <a:r>
              <a:rPr lang="en-US" sz="1200" b="0" i="0" u="none" strike="noStrike" kern="1200" cap="none" dirty="0" smtClean="0">
                <a:solidFill>
                  <a:schemeClr val="dk1"/>
                </a:solidFill>
                <a:latin typeface="+mn-lt"/>
                <a:ea typeface="Arial"/>
                <a:cs typeface="Arial"/>
                <a:sym typeface="Arial"/>
              </a:rPr>
              <a:t>3) NVDA Reader (free versions available)</a:t>
            </a:r>
          </a:p>
          <a:p>
            <a:endParaRPr lang="en-US" sz="1200" b="0" i="0" u="none" strike="noStrike" kern="1200" cap="none" dirty="0" smtClean="0">
              <a:solidFill>
                <a:schemeClr val="dk1"/>
              </a:solidFill>
              <a:latin typeface="+mn-lt"/>
              <a:cs typeface="Arial"/>
              <a:sym typeface="Arial"/>
            </a:endParaRPr>
          </a:p>
          <a:p>
            <a:pPr>
              <a:defRPr/>
            </a:pPr>
            <a:r>
              <a:rPr lang="en-US" altLang="en-US" b="1" dirty="0" smtClean="0">
                <a:ea typeface="ＭＳ Ｐゴシック" panose="020B0600070205080204" pitchFamily="34" charset="-128"/>
              </a:rPr>
              <a:t>Advance Preparation</a:t>
            </a:r>
          </a:p>
          <a:p>
            <a:pPr>
              <a:defRPr/>
            </a:pP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buFont typeface="Arial" panose="020B0604020202020204" pitchFamily="34" charset="0"/>
              <a:buNone/>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Tendons and ligaments are, in a sense, the glue that holds the body together.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6709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the body’s structural framework, the skeleton must be strong enough to provide support and protection as well as jointed to permit motion.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3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Flexion - This bending motion moves the extremity toward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Extension - This bending motion moves the extremity away from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Adduction - This is a movement of a body part toward the midline of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Abduction - This is a movement of a body part away from the midline of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Rotation - This movement turns the body along the axis of a bone or joint.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Circumduction - This is a movement through an arc of a circle or in a circular motion from a central point.</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sz="14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components of the appendicular skeleton?</a:t>
            </a:r>
            <a:endParaRPr lang="en-US" altLang="en-US" sz="18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Where is the greater trochanter of the femur?</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Assign groups of students to prepare presentations to review the musculoskeletal system. Divide the following topics among the groups: Skeletal Muscle, Axial Skeleton, Shoulder Girdle and Upper Extremities, Pelvis and Lower Extremities, and Types of Joint Movements. Give students 20 minutes to prepare before reporting back to the class.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2077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skeletal system has six basic components: the skull, spinal column, thorax, pelvis, lower extremities, and upper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8641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skeletal system supports the body, allowing it to stand erect.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069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upper extremity consists of the shoulder girdle, arm, forearm, and hand.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Bones of the upper extremity are: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Clavicle (collarbone)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Scapula (shoulder blade)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Humerus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Radius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Ulna (including the olecranon)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Carpal bones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Metacarpals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Phalanges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606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lower extremity is made up of the pelvis, thigh, leg, and foot.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Bones of the lower extremity are: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Pelvis (including the ilium, ischium, and pubis)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Femur</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Patella (kneecap)</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Tibia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Fibula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Calcaneus (heel bone)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Tarsals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Metatarsals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Phalanges.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483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Osteoporosis is a degenerative bone disorder associated with an accelerated loss of minerals, primarily calcium, from the bone.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Obtain a variety of radiographs of orthopedic injuries </a:t>
            </a:r>
            <a:r>
              <a:rPr lang="en-US">
                <a:solidFill>
                  <a:prstClr val="black"/>
                </a:solidFill>
                <a:latin typeface="Calibri"/>
                <a:ea typeface="ＭＳ Ｐゴシック" charset="-128"/>
              </a:rPr>
              <a:t>and show them to the students</a:t>
            </a:r>
            <a:r>
              <a:rPr lang="en-US" altLang="en-US">
                <a:solidFill>
                  <a:prstClr val="black"/>
                </a:solidFill>
                <a:latin typeface="Calibri"/>
                <a:ea typeface="ＭＳ Ｐゴシック" panose="020B0600070205080204" pitchFamily="34" charset="-128"/>
              </a:rPr>
              <a:t>.</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Which joints are most commonly dislocated?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should you consider dislocations significant injuries?</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Students should be able to recognize a painful, swollen, deformed extremity as well as other indications of musculoskeletal injury.</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567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Paresthesia distal to the fracture site, a tingling or abnormal sensation, can indicate nerve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Anesthesia distal to the fracture site, a loss of feeling, can indicate nerve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Paresis, or weakness, can indicate nerve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Paralysis, a loss of muscle control, can indicate nerve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move an extremity can indicate muscle or tendon damage.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Decreased pulse amplitude, increased capillary refill time, paresthesia, or pale, cool skin distal to the fracture site can indicate vessel injury.</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7125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types of fractures and common mechanisms resulting in this kind of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03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mn-lt"/>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mn-lt"/>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mn-lt"/>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287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types of fractures and common mechanisms resulting in this kind of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639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this type of fracture and how to properly immobilize the injury and care for any soft tissue trauma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180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this type of fracture and how to properly immobilize the injury and care for any soft tissue trauma present.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515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this type of fracture and how to properly immobilize the injury and care for any soft tissue trauma present.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4544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to identify if a complication exists from a fracture.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8135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shoulder, knee, wrist, and ankle are the joints most vulnerable to sprains. The patient typically experiences immediate pain and tenderness in the joint upon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 complains of pain and tenderness at the site of dislocation and typically is unable to move the extremity. A dislocation is dangerous because it can damage blood vessels and nerves by compression or tearing.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641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dislocation usually occurs from the joint being forced well beyond its normal range of motion.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4962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force applied to the body can cause injuries to the surrounding soft tissues (e.g., nerves and arteries), even to body areas that are distant from the injury site.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3438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an example of direct force applied to a bone?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an example of indirect force applied to a bone?</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9881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However, two specific fractures are associated with a high incidence of serious bleeding and the potential for the patient to develop shock. A fracture of the femur or pelvis is considered a critical injury and must be managed, not only to immobilize the bones, but also to reduce the associated bleeding. The bones of both the femur and the pelvis contain a large blood supply. When fractured, these bones tend to bleed heavily. Also, the bones are near other large vessels that might be lacerated by the bone ends, leading to serious bleeding.</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A traction splint is applied to accomplish two goals: </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 bone ends are realigned, which helps prevent further injury and reduces pain, and </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the size (diameter) of the thigh is decreased, which allows less blood to accumulate and also indirectly puts pressure on the bleeding bone ends.</a:t>
            </a:r>
          </a:p>
          <a:p>
            <a:pPr marL="228600" lvl="0" indent="-228600" eaLnBrk="0" fontAlgn="base" hangingPunct="0">
              <a:spcBef>
                <a:spcPct val="30000"/>
              </a:spcBef>
              <a:spcAft>
                <a:spcPct val="0"/>
              </a:spcAft>
              <a:buFontTx/>
              <a:buAutoNum type="arabicParenBoth"/>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771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dirty="0">
              <a:solidFill>
                <a:prstClr val="black"/>
              </a:solidFill>
              <a:latin typeface="+mn-lt"/>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119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femur fractures, the bone bleeds heavily.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5090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unresponsive, there are multiple injuries, or the MOI is significant, conduct a rapid secondary assessment.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for deformity, contusions, tenderness, swelling, discoloration, and open wounds at the injury site. Assess the skin temperature, color, and condition; assess the pulse amplitude and check the capillary refill time distal to the site of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2782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severe pain associated with a fracture to an extremity can distract the patient from complaining of other more significant pain, such as abdominal or spinal pain. For this reason, fractures are referred to as distracting injuries.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3638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 open injuries, an open wound is associated with the fracture; the bone might protrude through the wound.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6890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Pain. Pain might be on palpation (tenderness) with movement, or without movement.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Pallor. The skin distal to the injury site might be pale and capillary refill delayed if an artery is compressed or torn. If a vein is blocked by the fracture, the distal extremity can appear warm, red (flushed), and swollen.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Paralysis. The patient is unable to move the extremity. This might be from nerve, muscle, tendon, or ligament damage.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Paresthesia. The patient might complain of numbness or a tingling sensation. This can indicate nerve damage.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Pressure. The patient might complain of a pressure sensation within the extremity. This can be associated with swelling from damaged tissue or blood loss within the muscle and surrounding structures.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Pulses. The pulse distal to the injury may be absent or show a decrease in amplitude. This can indicate damage to an artery.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348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a life-threatening condition caused by or directly related to the extremity injury, such as a femur or pelvic fracture with hypotension or an open fracture with severe bleeding, immobilize the injured extremity during your primary or secondary assessment if the appropriate resources are available and it does not cause a delay in transport of the patient. Transport the patient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2277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Make sure that the patient’s distal pulses, motor function, and sensation have improved or have not deteriorated because of immobilization.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2344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Discuss the continuation of the Case Study with the class.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5210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Discuss the continuation of the Case Study with the class.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365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Discuss the continuation of the Case Study with the class.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303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mn-lt"/>
                <a:ea typeface="ＭＳ Ｐゴシック" panose="020B0600070205080204" pitchFamily="34" charset="-128"/>
              </a:rPr>
              <a:t>Case Study</a:t>
            </a:r>
          </a:p>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dirty="0">
              <a:solidFill>
                <a:prstClr val="black"/>
              </a:solidFill>
              <a:latin typeface="+mn-lt"/>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mn-lt"/>
                <a:ea typeface="ＭＳ Ｐゴシック" panose="020B0600070205080204" pitchFamily="34" charset="-128"/>
              </a:rPr>
              <a:t>Case Study Discussion</a:t>
            </a:r>
            <a:endParaRPr lang="en-US" altLang="en-US" dirty="0">
              <a:solidFill>
                <a:prstClr val="black"/>
              </a:solidFill>
              <a:latin typeface="+mn-lt"/>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Use the Case Study content and questions to foreshadow the upcoming lesson content</a:t>
            </a:r>
            <a:r>
              <a:rPr lang="en-US" altLang="en-US" dirty="0" smtClean="0">
                <a:solidFill>
                  <a:prstClr val="black"/>
                </a:solidFill>
                <a:latin typeface="+mn-lt"/>
                <a:ea typeface="ＭＳ Ｐゴシック" panose="020B0600070205080204" pitchFamily="34" charset="-128"/>
              </a:rPr>
              <a:t>.</a:t>
            </a:r>
            <a:endParaRPr lang="en-US" altLang="en-US" dirty="0">
              <a:solidFill>
                <a:prstClr val="black"/>
              </a:solidFill>
              <a:latin typeface="+mn-lt"/>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9007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380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general rules of splinting?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a series of scenarios, students should be able to assess musculoskeletal injuries, assign injuries proper priority in the overall management of the patient, and demonstrate proper splinting techniques.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8984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splint is any device used to immobilize a body part. A splint can be soft or rigid. It can be commercially manufactured or improvised from virtually any object that can provide stability.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174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shows signs of shock, align the patient in the normal anatomical position. Treat the patient for shock and transport immediately without taking the time to apply a splint. If a fracture of the femur or pelvis is suspected, splinting should be considered as a bleeding-control measure. Splint the femur or pelvis at the scene only if enough resources are present so that a delay in transport does not occur.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3173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Before and after you apply the splint, assess the pulse, motor function, and sensation distal to the injury. You should evaluate these signs every 15 minutes after applying the splint to make sure the it is not impairing circulation to the extremity.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6252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Remove or cut away all clothing around the injury site with a pair of bandage scissors so you won’t accidentally move the fractured bone ends and complicate the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6860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Cover all wounds, including open fractures, with sterile dressings before applying a splint, and then gently bandage. Avoid applying excessive pressure to the wounds.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8761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there is a severe deformity or the distal extremity is cyanotic (bluish) or lacks a pulse, align the injured limb with gentle manual traction (pulling) before splinting. As a general rule, make one attempt to align the extremity. If pain, resistance, or crepitus increase, stop. Generally, you should not try to align a wrist or an elbow.</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Never intentionally replace protruding bones or push them back below the skin.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3655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Pad each splint to prevent pressure and patient discomfort.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7396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the splint before trying to move the patient. Do not release manual traction until after the splint has been applied.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7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301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shows signs of shock, align the patient in the normal anatomical position. Treat for shock and transport immediately without taking the time to apply a splint. If a fracture of the femur or pelvis is suspected, splinting should be considered as a bleeding-control measure.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129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Rigid splints are commercially manufactured and made of wood, plastic, cardboard, or compressed wood fibers. Some are designed in specific shapes for arms and legs and are equipped with Velcro closures; others are pliable enough to be molded to fit any appendage.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Air splints are soft and pliable before being inflated, but they are rigid after they are applied and filled with air. Air splints cannot be sized and can impair circulation, interfere with the ability to assess pulses, and lose or gain pressure with temperature and altitude changes.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Traction splints provide a counterpull, alleviating pain, reducing blood loss, and minimizing further injury. Traction splints are not intended to reduce (correct) the fracture.</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Formable splints are a type of rigid splint that is malleable enough to conform to a deformed or angulated extremity. The splint is shaped to the deformed extremity instead of making the extremity fit the splint. Once shaped to the injured extremity, it is fixed in place with cravats or Velcro straps. Formable splints are typically made of wire, thin aluminum, or another metal that can bend.</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Vacuum splints are soft, pliable splints that are easily formed to deformed extremities. The air is then sucked out of the splint, causing it to become rigid in its position of placement.</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A long spine board or a full-body vacuum mattress is a full-body splint. In the case of a critical injury, when extremity fractures cannot be splinted at the scene, placing the patient on a long spine board or in a full-body vacuum mattress will provide some stabilization through the limitation of movement. This is not an ideal method of splinting; however, uncomplicated fractures are not a priority in critically injured or unstable patients.</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A vest-type immobilization device is sometimes turned upside down and used to splint a suspected pelvic injury.</a:t>
            </a: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You might be forced to improvise at the scene. Improvised splints can be made from a cardboard box, cane, ironing board, rolled-up magazine, umbrella, broom handle, catcher’s shin guard, or any similar object. An ordinary bed pillow or blanket roll can be an effective improvised splint when wrapped around the area and secured with several cravats.</a:t>
            </a:r>
          </a:p>
          <a:p>
            <a:pPr lvl="0" eaLnBrk="0" fontAlgn="base" hangingPunct="0">
              <a:spcBef>
                <a:spcPct val="30000"/>
              </a:spcBef>
              <a:spcAft>
                <a:spcPct val="0"/>
              </a:spcAft>
              <a:defRPr/>
            </a:pPr>
            <a:endParaRPr lang="en-US" altLang="en-US" sz="8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a:solidFill>
                  <a:prstClr val="black"/>
                </a:solidFill>
                <a:latin typeface="Calibri"/>
                <a:ea typeface="ＭＳ Ｐゴシック" panose="020B0600070205080204" pitchFamily="34" charset="-128"/>
              </a:rPr>
              <a:t>Teaching Tips</a:t>
            </a:r>
            <a:endParaRPr lang="en-US" altLang="en-US" sz="10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Show examples of each type of splint as you talk about it.</a:t>
            </a:r>
            <a:endParaRPr lang="en-US" altLang="en-US" sz="13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a:solidFill>
                  <a:prstClr val="black"/>
                </a:solidFill>
                <a:latin typeface="Calibri"/>
                <a:ea typeface="ＭＳ Ｐゴシック" panose="020B0600070205080204" pitchFamily="34" charset="-128"/>
              </a:rPr>
              <a:t>Provide students with adequate time to practice splinting under supervision.</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a:solidFill>
                  <a:prstClr val="black"/>
                </a:solidFill>
                <a:latin typeface="Calibri"/>
                <a:ea typeface="ＭＳ Ｐゴシック" panose="020B0600070205080204" pitchFamily="34" charset="-128"/>
              </a:rPr>
              <a:t>Discussion Question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a:solidFill>
                  <a:prstClr val="black"/>
                </a:solidFill>
                <a:latin typeface="Calibri"/>
                <a:ea typeface="ＭＳ Ｐゴシック" panose="020B0600070205080204" pitchFamily="34" charset="-128"/>
              </a:rPr>
              <a:t>What are some advantages and disadvantages of rigid splints?</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a:solidFill>
                  <a:prstClr val="black"/>
                </a:solidFill>
                <a:latin typeface="Calibri"/>
                <a:ea typeface="ＭＳ Ｐゴシック" panose="020B0600070205080204" pitchFamily="34" charset="-128"/>
              </a:rPr>
              <a:t> </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a:solidFill>
                  <a:prstClr val="black"/>
                </a:solidFill>
                <a:latin typeface="Calibri"/>
                <a:ea typeface="ＭＳ Ｐゴシック" panose="020B0600070205080204" pitchFamily="34" charset="-128"/>
              </a:rPr>
              <a:t>Class Activity</a:t>
            </a:r>
            <a:endParaRPr lang="en-US" altLang="en-US" sz="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a:solidFill>
                  <a:prstClr val="black"/>
                </a:solidFill>
                <a:latin typeface="Calibri"/>
                <a:ea typeface="ＭＳ Ｐゴシック" panose="020B0600070205080204" pitchFamily="34" charset="-128"/>
              </a:rPr>
              <a:t>Have a contest to see which group of students can come up with the best improvised splint.</a:t>
            </a:r>
          </a:p>
          <a:p>
            <a:pPr lvl="0" eaLnBrk="0" fontAlgn="base" hangingPunct="0">
              <a:spcBef>
                <a:spcPct val="30000"/>
              </a:spcBef>
              <a:spcAft>
                <a:spcPct val="0"/>
              </a:spcAft>
              <a:defRPr/>
            </a:pPr>
            <a:endParaRPr lang="en-US" altLang="en-US" sz="8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4580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 splints are more suitable to certain types of injuries than others, but many are interchangeable. Follow your local protocol in such cases. The general types of splints are rigid, pressure, traction, formable, vacuum, sling and swathe, and improvised.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9762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Several types of traction splints are available, and procedures vary according to the manufacturer.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1379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Vacuum splints are soft, pliable splints that are easily formed.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0262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Vacuum splints are considered to be a type of formable splint.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8700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air is sucked out of the splint, causing it to become rigid in its position of placement.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1192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ordinary bed pillow or blanket roll can be an effective improvised splint.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3162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all their obvious benefits to the patient with a bone or joint injury, splints can also cause complications if they are applied in the wrong manner.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1528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long bone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Exposed bone ends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Joints locked in position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Paresthesia, a pricking or tingling feeling that indicates some loss of sensation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Paralysis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Pallor of the injury site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Loss of distal pulse.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698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mn-lt"/>
                <a:ea typeface="ＭＳ Ｐゴシック" panose="020B0600070205080204" pitchFamily="34" charset="-128"/>
              </a:rPr>
              <a:t>During this lesson, students will learn to assess and treat a painful, swollen, or deformed extremity</a:t>
            </a:r>
            <a:r>
              <a:rPr lang="en-US" altLang="en-US" dirty="0" smtClean="0">
                <a:solidFill>
                  <a:prstClr val="black"/>
                </a:solidFill>
                <a:latin typeface="+mn-lt"/>
                <a:ea typeface="ＭＳ Ｐゴシック" panose="020B0600070205080204" pitchFamily="34" charset="-128"/>
              </a:rPr>
              <a:t>.</a:t>
            </a:r>
            <a:endParaRPr lang="en-US" altLang="en-US" dirty="0">
              <a:solidFill>
                <a:prstClr val="black"/>
              </a:solidFill>
              <a:latin typeface="+mn-lt"/>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5028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Special considerations must be taken into account when splinting long bones or joints.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41490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 the pulse and motor and sensory function below the injury site. Assess the radial pulse for an upper extremity, the dorsal pedal or posterior tibial pulse for a lower extremity.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862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limb is severely deformed, is cyanotic, or lacks distal pulses, align it with gentle traction.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Provide steady, gentle pressure along with traction. If pain or crepitus increases, stop.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82324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you assess for evidence of trauma, look for signs and symptoms of long bone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5994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hand must be immobilized in the position of function. The position of function for a hand is with the fingers curled as if holding a ball.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0617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Reassess the pulse, motor and sensory function after completing immobilization.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193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distal extremity is cyanotic or lacks pulses, align the joint with gentle traction. If pain or crepitus increases, stop. Do not spend time trying to differentiate a joint injury from a bone injury because it might be difficult to distinguish between the two; for both, you need to splint 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8768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principal signs and symptoms of any type of joint injury are pain, swelling, deformity, and possible immobility and loss of function.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60976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try to differentiate a joint injury from a bone injury because it might be difficult to distinguish between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1610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splinting, reassess the pulse and motor and sensory function below the injury site.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07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Since this section is review material, rely more heavily on questioning students rather than providing information.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use the information in this section to assess and describe musculoskeletal injuries.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happens to the shape of the muscles when they contract?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90832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Traction splinting reduces the diameter of the thigh, decreases the space in which bleeding can occur, and realigns the fractured femur. This helps to tamponade the bleeding, relieve pain, and reduce the incidence of internal injuries that would occur if the patient were transported without immobilization of the injured extremity.</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mechanism by which traction splinting works?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3593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Remember that you don’t have to be certain the femur has been fractured. If the thigh is painful, swollen, or deformed, you should treat the femur as if it is fractured.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6236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Familiarize yourself with proper splinting techniques for the upper arm, elbow, forearm, wrist, hand, fingers, pelvis, hip, thigh, knee, lower leg, ankle, and foot.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69406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a commercially available pelvic binder or splint or an improvised pelvic wrap to splint and stabilize the fracture and tamponade the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03401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To apply an improvised pelvic wrap, follow these steps: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Fold a sheet lengthwise to an approximate 8-inch width.</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Slide it under the small of the patient’s back and then down under the pelvis until it is centered and the ends of the sheet are of equal length on both sides of the patient.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Cross the tail ends over the patient and twist the ends until the sheet is tightly secured around the pelvis. Take care to avoid any folds coming in contact with the skin and creating pressure points. These can cause skin breakdown if left in place for any length of time. </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Tuck the sheet ends under the patient or tie the ends into a square knot.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Place the patient on a backboard or rigid device.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0451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Compartment syndrome develops over time and is not often seen in the field.</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compartment syndrome?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causes the pain and paresthesia associated with compartment syndrome?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35216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Emergency care focuses on treating any life-threatening injuries first. Immobilize and splint the affected extremity then elevate it and apply a cold pack or ice. It is important to transport the patient because they can lose the limb if compartment syndrome is not treated quickly and effectively.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72485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signs and symptoms associated with </a:t>
            </a:r>
            <a:r>
              <a:rPr lang="en-US" altLang="en-US" dirty="0" err="1">
                <a:solidFill>
                  <a:prstClr val="black"/>
                </a:solidFill>
                <a:latin typeface="Calibri"/>
                <a:ea typeface="ＭＳ Ｐゴシック" panose="020B0600070205080204" pitchFamily="34" charset="-128"/>
              </a:rPr>
              <a:t>nontraumatic</a:t>
            </a:r>
            <a:r>
              <a:rPr lang="en-US" altLang="en-US" dirty="0">
                <a:solidFill>
                  <a:prstClr val="black"/>
                </a:solidFill>
                <a:latin typeface="Calibri"/>
                <a:ea typeface="ＭＳ Ｐゴシック" panose="020B0600070205080204" pitchFamily="34" charset="-128"/>
              </a:rPr>
              <a:t> fractures are similar to fractures caused by trauma; however, </a:t>
            </a:r>
            <a:r>
              <a:rPr lang="en-US" altLang="en-US" dirty="0" err="1">
                <a:solidFill>
                  <a:prstClr val="black"/>
                </a:solidFill>
                <a:latin typeface="Calibri"/>
                <a:ea typeface="ＭＳ Ｐゴシック" panose="020B0600070205080204" pitchFamily="34" charset="-128"/>
              </a:rPr>
              <a:t>nontraumatic</a:t>
            </a:r>
            <a:r>
              <a:rPr lang="en-US" altLang="en-US" dirty="0">
                <a:solidFill>
                  <a:prstClr val="black"/>
                </a:solidFill>
                <a:latin typeface="Calibri"/>
                <a:ea typeface="ＭＳ Ｐゴシック" panose="020B0600070205080204" pitchFamily="34" charset="-128"/>
              </a:rPr>
              <a:t> fractures do not present with obvious evidence of trauma to the area of fracture such as contusions, abrasions, lacerations, and hematomas.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emergency care for the </a:t>
            </a:r>
            <a:r>
              <a:rPr lang="en-US" altLang="en-US" dirty="0" err="1">
                <a:solidFill>
                  <a:prstClr val="black"/>
                </a:solidFill>
                <a:latin typeface="Calibri"/>
                <a:ea typeface="ＭＳ Ｐゴシック" panose="020B0600070205080204" pitchFamily="34" charset="-128"/>
              </a:rPr>
              <a:t>nontraumatic</a:t>
            </a:r>
            <a:r>
              <a:rPr lang="en-US" altLang="en-US" dirty="0">
                <a:solidFill>
                  <a:prstClr val="black"/>
                </a:solidFill>
                <a:latin typeface="Calibri"/>
                <a:ea typeface="ＭＳ Ｐゴシック" panose="020B0600070205080204" pitchFamily="34" charset="-128"/>
              </a:rPr>
              <a:t> fracture is the same as for a fracture caused by trauma. During the assessment, ensure the underlying medical condition is not producing any life threats that must be managed.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6762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64614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30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30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30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30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978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Muscles can be injured in many ways. Overexerting a muscle can break fibers, and muscles subjected to trauma can be bruised, crushed, cut, torn, or otherwise injured, even if the skin is not broken. Muscles injured in any way tend to become swollen, tender, painful, or weak.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2813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676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Just like muscles, tendons and ligaments can be bruised, crushed, cut, or torn. They are included in the category of musculoskeletal injuries.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Cartilage acts as a shock absorber between bone surfaces. Cartilage can be injured, leading to joint pain.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function of cartilage?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520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slide" Target="slide88.xml"/><Relationship Id="rId1" Type="http://schemas.openxmlformats.org/officeDocument/2006/relationships/slideLayout" Target="../slideLayouts/slideLayout21.xml"/><Relationship Id="rId5" Type="http://schemas.openxmlformats.org/officeDocument/2006/relationships/slide" Target="slide91.xml"/><Relationship Id="rId4" Type="http://schemas.openxmlformats.org/officeDocument/2006/relationships/slide" Target="slide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30</a:t>
            </a:r>
            <a:endParaRPr lang="en-US" b="1" dirty="0">
              <a:latin typeface="+mn-lt"/>
            </a:endParaRPr>
          </a:p>
        </p:txBody>
      </p:sp>
      <p:sp>
        <p:nvSpPr>
          <p:cNvPr id="5" name="Text Placeholder 4"/>
          <p:cNvSpPr>
            <a:spLocks noGrp="1"/>
          </p:cNvSpPr>
          <p:nvPr>
            <p:ph type="body" idx="3"/>
          </p:nvPr>
        </p:nvSpPr>
        <p:spPr>
          <a:xfrm>
            <a:off x="4907280" y="3114461"/>
            <a:ext cx="3657600" cy="628864"/>
          </a:xfrm>
        </p:spPr>
        <p:txBody>
          <a:bodyPr/>
          <a:lstStyle/>
          <a:p>
            <a:pPr algn="ctr">
              <a:spcBef>
                <a:spcPct val="0"/>
              </a:spcBef>
              <a:buClrTx/>
            </a:pPr>
            <a:r>
              <a:rPr lang="en-US" altLang="en-US" dirty="0">
                <a:solidFill>
                  <a:schemeClr val="tx1"/>
                </a:solidFill>
                <a:latin typeface="+mn-lt"/>
              </a:rPr>
              <a:t>Musculoskeletal Trauma</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248275" y="4350327"/>
            <a:ext cx="3000375" cy="646331"/>
          </a:xfrm>
          <a:prstGeom prst="rect">
            <a:avLst/>
          </a:prstGeom>
          <a:noFill/>
        </p:spPr>
        <p:txBody>
          <a:bodyPr wrap="square" rtlCol="0">
            <a:spAutoFit/>
          </a:bodyPr>
          <a:lstStyle/>
          <a:p>
            <a:r>
              <a:rPr lang="en-US" sz="1200" dirty="0" smtClean="0">
                <a:solidFill>
                  <a:schemeClr val="bg1"/>
                </a:solidFill>
                <a:latin typeface="+mn-lt"/>
              </a:rPr>
              <a:t>"</a:t>
            </a:r>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Ligaments Connect Bone to Bone. Tendons Attach Muscle to Bone</a:t>
            </a:r>
            <a:endParaRPr lang="en-US" altLang="en-US" dirty="0">
              <a:latin typeface="Times New Roman" panose="02020603050405020304" pitchFamily="18" charset="0"/>
              <a:ea typeface="ＭＳ Ｐゴシック"/>
            </a:endParaRPr>
          </a:p>
        </p:txBody>
      </p:sp>
      <p:pic>
        <p:nvPicPr>
          <p:cNvPr id="4" name="Picture 2" descr="Ligaments connect the femur, tibia and fibula bones at the knee, and tendons connect the patella to the quadrice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4651" y="1757069"/>
            <a:ext cx="3874696" cy="430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91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Structure of a Joint</a:t>
            </a:r>
            <a:endParaRPr lang="en-US" altLang="en-US" dirty="0">
              <a:latin typeface="Times New Roman" panose="02020603050405020304" pitchFamily="18" charset="0"/>
              <a:ea typeface="ＭＳ Ｐゴシック"/>
            </a:endParaRPr>
          </a:p>
        </p:txBody>
      </p:sp>
      <p:pic>
        <p:nvPicPr>
          <p:cNvPr id="4" name="Picture 2" descr="A knee joint as an example of joint structure. The joint, where two bones meet, has a joint capsule in between, with a joint cavity inside. Synovial membrane connects the joint, with articular cartilage lining the rotation of the joint. A bursa sits to the side of the joint, under the tendon connecting the joint to musc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691" y="1560005"/>
            <a:ext cx="5772619" cy="473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1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Musculoskeletal System Review </a:t>
            </a:r>
            <a:r>
              <a:rPr lang="en-US" sz="2000" b="0" dirty="0" smtClean="0">
                <a:latin typeface="Times New Roman" panose="02020603050405020304" pitchFamily="18" charset="0"/>
                <a:ea typeface="ＭＳ Ｐゴシック"/>
              </a:rPr>
              <a:t>(4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skeleton supports the body.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six types of motion </a:t>
            </a:r>
            <a:r>
              <a:rPr lang="en-US" altLang="en-US" sz="2400" dirty="0" smtClean="0">
                <a:solidFill>
                  <a:srgbClr val="000000"/>
                </a:solidFill>
                <a:latin typeface="Arial (Body)"/>
                <a:ea typeface="ＭＳ Ｐゴシック"/>
              </a:rPr>
              <a:t>are: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Flexion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Extension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Adduction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Abduction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Rotation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Circumduction.</a:t>
            </a:r>
          </a:p>
        </p:txBody>
      </p:sp>
    </p:spTree>
    <p:extLst>
      <p:ext uri="{BB962C8B-B14F-4D97-AF65-F5344CB8AC3E}">
        <p14:creationId xmlns:p14="http://schemas.microsoft.com/office/powerpoint/2010/main" val="429380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Musculoskeletal System Review </a:t>
            </a:r>
            <a:r>
              <a:rPr lang="en-US" sz="2000" b="0" dirty="0" smtClean="0">
                <a:latin typeface="Times New Roman" panose="02020603050405020304" pitchFamily="18" charset="0"/>
                <a:ea typeface="ＭＳ Ｐゴシック"/>
              </a:rPr>
              <a:t>(5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Skeletal 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Axial Skeleton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Composed </a:t>
            </a:r>
            <a:r>
              <a:rPr lang="en-US" altLang="en-US" sz="2400" dirty="0">
                <a:solidFill>
                  <a:srgbClr val="000000"/>
                </a:solidFill>
                <a:latin typeface="Arial (Body)"/>
                <a:ea typeface="ＭＳ Ｐゴシック"/>
              </a:rPr>
              <a:t>of the head, thorax, and vertebral column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Appendicular Skeleton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Made up of the bones in the extremities, including the shoulder girdle and the pelvis</a:t>
            </a:r>
          </a:p>
        </p:txBody>
      </p:sp>
    </p:spTree>
    <p:extLst>
      <p:ext uri="{BB962C8B-B14F-4D97-AF65-F5344CB8AC3E}">
        <p14:creationId xmlns:p14="http://schemas.microsoft.com/office/powerpoint/2010/main" val="152402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Skeletal System</a:t>
            </a:r>
            <a:endParaRPr lang="en-US" altLang="en-US" dirty="0">
              <a:latin typeface="Times New Roman" panose="02020603050405020304" pitchFamily="18" charset="0"/>
              <a:ea typeface="ＭＳ Ｐゴシック"/>
            </a:endParaRPr>
          </a:p>
        </p:txBody>
      </p:sp>
      <p:pic>
        <p:nvPicPr>
          <p:cNvPr id="4" name="Picture 2" descr="Bones of the skeletal system. From top to bottom, bones are as follows. Skull, including the cranium and face, clavicle, hyoid, sternum, scapula, ribs, humerus, vertebra column, radius and ulna, pelvis, sacrum, carpals, metacarpals and phalanges of hand, femur, tibia, fibula, tarsals, metatarsals, phalanges of fe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3718" y="1643257"/>
            <a:ext cx="2996565"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08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Bones of the Upper Extremity</a:t>
            </a:r>
            <a:endParaRPr lang="en-US" altLang="en-US" dirty="0">
              <a:latin typeface="Times New Roman" panose="02020603050405020304" pitchFamily="18" charset="0"/>
              <a:ea typeface="ＭＳ Ｐゴシック"/>
            </a:endParaRPr>
          </a:p>
        </p:txBody>
      </p:sp>
      <p:pic>
        <p:nvPicPr>
          <p:cNvPr id="4" name="Picture 2" descr="Bones of the upper extremity, from the anterior and posterior view. Anterior, from top to bottom, bones of the upper extremity are as follows: clavicle, humerus, radius, ulna, carpal bones, metacarpals, phalanges. Posterior, from top to bottom, bones of the upper extremity are as follows: scapula, olecranon, radius, ulna, carpal bones, metacarpals, phalang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8156" y="1743846"/>
            <a:ext cx="454768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59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Bones of the Lower Extremity</a:t>
            </a:r>
            <a:endParaRPr lang="en-US" altLang="en-US" dirty="0">
              <a:latin typeface="Times New Roman" panose="02020603050405020304" pitchFamily="18" charset="0"/>
              <a:ea typeface="ＭＳ Ｐゴシック"/>
            </a:endParaRPr>
          </a:p>
        </p:txBody>
      </p:sp>
      <p:pic>
        <p:nvPicPr>
          <p:cNvPr id="4" name="Picture 2" descr="Bones of the lower extremity, from the anterior and posterior view. Anterior, from top to bottom, bones of the lower extremity are as follows: iliac crest, ilium, sacrum, pelvis, acetabulum, hip joint, ischium, femur, patella, knee joint, ankle joint, medial and lateral malleolus, metatarsals, phalanges. Posterior, from top to bottom, bones of the lower extremity are as follows: iliac crest, innominates, the two pelvic wings, each consisting of fused ilium, ischium, and&#10;pubis, symphysis pubis, greater and lesser trochanters, ischial tuberosities, medial condyles, lateral condyles, tibia, fibula, tarsals, calcane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067" y="1674977"/>
            <a:ext cx="3841867"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57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Fracture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fracture is a break in the continuity of a bone.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fracture may be open or closed.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Displacement of bones can cause damage to surrounding tissues.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Osteoporosis is a degenerative bone disorder.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7463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(2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321868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Fracture </a:t>
            </a:r>
            <a:r>
              <a:rPr lang="en-US" altLang="en-US" sz="2400" dirty="0">
                <a:solidFill>
                  <a:srgbClr val="000000"/>
                </a:solidFill>
                <a:latin typeface="Arial (Body)"/>
                <a:ea typeface="ＭＳ Ｐゴシック"/>
              </a:rPr>
              <a:t>— Signs and Symptoms</a:t>
            </a:r>
          </a:p>
          <a:p>
            <a:pPr marL="1144800" lvl="4"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Pain tenderness</a:t>
            </a:r>
          </a:p>
          <a:p>
            <a:pPr marL="1144800" lvl="4"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Deformity, discoloration</a:t>
            </a:r>
          </a:p>
          <a:p>
            <a:pPr marL="1144800" lvl="4"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Paresthesia or anesthesia</a:t>
            </a:r>
          </a:p>
          <a:p>
            <a:pPr marL="1144800" lvl="4"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Paresis or paralysis/inability to move the extremity</a:t>
            </a:r>
          </a:p>
          <a:p>
            <a:pPr marL="1144800" lvl="4"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Decreased </a:t>
            </a:r>
            <a:r>
              <a:rPr lang="en-US" altLang="en-US" sz="2400" dirty="0" smtClean="0">
                <a:solidFill>
                  <a:srgbClr val="000000"/>
                </a:solidFill>
                <a:latin typeface="Arial (Body)"/>
                <a:ea typeface="ＭＳ Ｐゴシック"/>
              </a:rPr>
              <a:t>pulse/perfusion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6714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Types of Fractures</a:t>
            </a:r>
            <a:endParaRPr lang="en-US" altLang="en-US" dirty="0">
              <a:latin typeface="Times New Roman" panose="02020603050405020304" pitchFamily="18" charset="0"/>
              <a:ea typeface="ＭＳ Ｐゴシック"/>
            </a:endParaRPr>
          </a:p>
        </p:txBody>
      </p:sp>
      <p:pic>
        <p:nvPicPr>
          <p:cNvPr id="4" name="Picture 2" descr="Types of fracture shapes and their names. Comminuted: a bone with two breaks, shattered portion in between. Impacted: a horizontal break along the bone, with perpendicular breaks shooting off into the bone. Greenstick: a chunk of bone breaking off from the side, leaving the bone mostly still intact. Oblique: a diagonal complete break of the bone. Spiral: several diagonal breaks in succession that leave the bone mostly intact. Traverse: a clean and complete horizontal severing of the b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920" y="1688632"/>
            <a:ext cx="4748160"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64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rPr>
              <a:t>Learning Readiness</a:t>
            </a:r>
            <a:endParaRPr lang="en-US" dirty="0">
              <a:solidFill>
                <a:srgbClr val="007FA3"/>
              </a:solidFill>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E</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M</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S Education </a:t>
            </a:r>
            <a:r>
              <a:rPr lang="en-US" altLang="en-US" sz="2400" b="1" dirty="0">
                <a:solidFill>
                  <a:srgbClr val="000000"/>
                </a:solidFill>
                <a:latin typeface="Arial (Body)"/>
                <a:ea typeface="ＭＳ Ｐゴシック"/>
              </a:rPr>
              <a:t>Standards, </a:t>
            </a:r>
            <a:r>
              <a:rPr lang="en-US" altLang="en-US" sz="2400" dirty="0">
                <a:solidFill>
                  <a:srgbClr val="000000"/>
                </a:solidFill>
                <a:latin typeface="Arial (Body)"/>
                <a:ea typeface="ＭＳ Ｐゴシック"/>
              </a:rPr>
              <a:t>text p. </a:t>
            </a:r>
            <a:r>
              <a:rPr lang="en-US" altLang="en-US" sz="2400" dirty="0" smtClean="0">
                <a:solidFill>
                  <a:srgbClr val="000000"/>
                </a:solidFill>
                <a:latin typeface="Arial (Body)"/>
                <a:ea typeface="ＭＳ Ｐゴシック"/>
              </a:rPr>
              <a:t>896.</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896.</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896.</a:t>
            </a:r>
            <a:endParaRPr lang="en-US" altLang="en-US" sz="2400" i="1"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735395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Closed and Open Injuries</a:t>
            </a:r>
            <a:endParaRPr lang="en-US" altLang="en-US" dirty="0">
              <a:latin typeface="Times New Roman" panose="02020603050405020304" pitchFamily="18" charset="0"/>
              <a:ea typeface="ＭＳ Ｐゴシック"/>
            </a:endParaRPr>
          </a:p>
        </p:txBody>
      </p:sp>
      <p:pic>
        <p:nvPicPr>
          <p:cNvPr id="4" name="Picture 2" descr="A patient being examined in the hospital, with their right ankle fractured and separated from the foot. No blood or breaking of the skin is pres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0753" y="1711553"/>
            <a:ext cx="4402495"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169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Closed Fracture Has no Associated Open Wound</a:t>
            </a:r>
            <a:endParaRPr lang="en-US" altLang="en-US" dirty="0">
              <a:latin typeface="Times New Roman" panose="02020603050405020304" pitchFamily="18" charset="0"/>
              <a:ea typeface="ＭＳ Ｐゴシック"/>
            </a:endParaRPr>
          </a:p>
        </p:txBody>
      </p:sp>
      <p:pic>
        <p:nvPicPr>
          <p:cNvPr id="4" name="Picture 1" descr="A closed fracture has intact, unpunctured skin around the broken bone. An open fracture has torn skin at the site of the bone br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189" y="1653049"/>
            <a:ext cx="6137623" cy="407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35534"/>
            <a:ext cx="8229600" cy="449481"/>
          </a:xfrm>
        </p:spPr>
        <p:txBody>
          <a:bodyPr/>
          <a:lstStyle/>
          <a:p>
            <a:r>
              <a:rPr lang="en-US" altLang="en-US" sz="1800" b="1" dirty="0">
                <a:latin typeface="+mn-lt"/>
                <a:ea typeface="ＭＳ Ｐゴシック"/>
              </a:rPr>
              <a:t>(© Edward T. Dickinson, M</a:t>
            </a:r>
            <a:r>
              <a:rPr lang="en-US" altLang="en-US" sz="100" b="1" dirty="0">
                <a:latin typeface="+mn-lt"/>
                <a:ea typeface="ＭＳ Ｐゴシック"/>
              </a:rPr>
              <a:t> </a:t>
            </a:r>
            <a:r>
              <a:rPr lang="en-US" altLang="en-US" sz="1800" b="1" dirty="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47057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98611" cy="1066799"/>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An Open Fracture Presents with an Open Wound, Often with a Bone end Protruding Through the Skin</a:t>
            </a:r>
            <a:endParaRPr lang="en-US" altLang="en-US" sz="2800" dirty="0">
              <a:latin typeface="Times New Roman" panose="02020603050405020304" pitchFamily="18" charset="0"/>
              <a:ea typeface="ＭＳ Ｐゴシック"/>
            </a:endParaRPr>
          </a:p>
        </p:txBody>
      </p:sp>
      <p:pic>
        <p:nvPicPr>
          <p:cNvPr id="4" name="Picture 1" descr="An open ankle fracture examined in the hospital. The foot is bent severely at the break and the skin is torn, exposing bone, muscle, fat and b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73" y="1697354"/>
            <a:ext cx="6095654" cy="403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7152"/>
            <a:ext cx="8229600" cy="416231"/>
          </a:xfrm>
        </p:spPr>
        <p:txBody>
          <a:bodyPr/>
          <a:lstStyle/>
          <a:p>
            <a:r>
              <a:rPr lang="en-US" altLang="en-US" sz="1800" b="1" dirty="0">
                <a:latin typeface="+mn-lt"/>
                <a:ea typeface="ＭＳ Ｐゴシック"/>
              </a:rPr>
              <a:t>(© Edward T. Dickinson, M</a:t>
            </a:r>
            <a:r>
              <a:rPr lang="en-US" altLang="en-US" sz="100" b="1" dirty="0">
                <a:latin typeface="+mn-lt"/>
                <a:ea typeface="ＭＳ Ｐゴシック"/>
              </a:rPr>
              <a:t> </a:t>
            </a:r>
            <a:r>
              <a:rPr lang="en-US" altLang="en-US" sz="1800" b="1" dirty="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227670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Deformity is a Sign of This Kind of Fracture</a:t>
            </a:r>
            <a:endParaRPr lang="en-US" altLang="en-US" dirty="0">
              <a:latin typeface="Times New Roman" panose="02020603050405020304" pitchFamily="18" charset="0"/>
              <a:ea typeface="ＭＳ Ｐゴシック"/>
            </a:endParaRPr>
          </a:p>
        </p:txBody>
      </p:sp>
      <p:pic>
        <p:nvPicPr>
          <p:cNvPr id="4" name="Picture 1" descr="The patient’s arm is misshapen similar to the x ray on the previous slide, indicating a break of the ulna and rad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1" y="1645228"/>
            <a:ext cx="6241133" cy="41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02036"/>
            <a:ext cx="8229600" cy="382980"/>
          </a:xfrm>
        </p:spPr>
        <p:txBody>
          <a:bodyPr/>
          <a:lstStyle/>
          <a:p>
            <a:r>
              <a:rPr lang="en-US" altLang="en-US" sz="1800" b="1" dirty="0" smtClean="0">
                <a:latin typeface="+mn-lt"/>
                <a:ea typeface="ＭＳ Ｐゴシック"/>
              </a:rPr>
              <a:t>(© </a:t>
            </a:r>
            <a:r>
              <a:rPr lang="en-US" altLang="en-US" sz="1800" b="1" dirty="0">
                <a:latin typeface="+mn-lt"/>
                <a:ea typeface="ＭＳ Ｐゴシック"/>
              </a:rPr>
              <a:t>David Effron, M</a:t>
            </a:r>
            <a:r>
              <a:rPr lang="en-US" altLang="en-US" sz="100" b="1" dirty="0">
                <a:latin typeface="+mn-lt"/>
                <a:ea typeface="ＭＳ Ｐゴシック"/>
              </a:rPr>
              <a:t> </a:t>
            </a:r>
            <a:r>
              <a:rPr lang="en-US" altLang="en-US" sz="1800" b="1" dirty="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126296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(3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Fractures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Complications of fractures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Hemorrhage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Tissue damage, including nerves and blood vessels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Infection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Interruption of the blood supply.</a:t>
            </a:r>
          </a:p>
        </p:txBody>
      </p:sp>
    </p:spTree>
    <p:extLst>
      <p:ext uri="{BB962C8B-B14F-4D97-AF65-F5344CB8AC3E}">
        <p14:creationId xmlns:p14="http://schemas.microsoft.com/office/powerpoint/2010/main" val="165205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(4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094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Fractures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a:t>
            </a:r>
            <a:r>
              <a:rPr lang="en-US" altLang="en-US" sz="2400" dirty="0">
                <a:solidFill>
                  <a:srgbClr val="000000"/>
                </a:solidFill>
                <a:latin typeface="Arial (Body)"/>
                <a:ea typeface="ＭＳ Ｐゴシック"/>
              </a:rPr>
              <a:t>strain occurs when overexertion or overstretching causes muscle fibers to tear.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Pain is usually localized with no edema or discoloration.</a:t>
            </a:r>
          </a:p>
        </p:txBody>
      </p:sp>
    </p:spTree>
    <p:extLst>
      <p:ext uri="{BB962C8B-B14F-4D97-AF65-F5344CB8AC3E}">
        <p14:creationId xmlns:p14="http://schemas.microsoft.com/office/powerpoint/2010/main" val="3899224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(5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Fractures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a:t>
            </a:r>
            <a:r>
              <a:rPr lang="en-US" altLang="en-US" sz="2400" dirty="0">
                <a:solidFill>
                  <a:srgbClr val="000000"/>
                </a:solidFill>
                <a:latin typeface="Arial (Body)"/>
                <a:ea typeface="ＭＳ Ｐゴシック"/>
              </a:rPr>
              <a:t>sprain is an injury to a joint capsule, with damage to the connective tissue, usually the ligaments.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This injury causes immediate pain and tenderness, with delayed swelling and discoloration.</a:t>
            </a:r>
          </a:p>
        </p:txBody>
      </p:sp>
    </p:spTree>
    <p:extLst>
      <p:ext uri="{BB962C8B-B14F-4D97-AF65-F5344CB8AC3E}">
        <p14:creationId xmlns:p14="http://schemas.microsoft.com/office/powerpoint/2010/main" val="2062886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(6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Strain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 injury to a muscle or a muscle and tendon, possibly caused by overextension, or overstretching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Dislocation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Displacement of bones in a joint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May damage blood vessels and nerves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Ligament or joint capsule damage </a:t>
            </a:r>
            <a:r>
              <a:rPr lang="en-US" altLang="en-US" sz="2400" dirty="0" smtClean="0">
                <a:solidFill>
                  <a:srgbClr val="000000"/>
                </a:solidFill>
                <a:latin typeface="Arial (Body)"/>
                <a:ea typeface="ＭＳ Ｐゴシック"/>
              </a:rPr>
              <a:t>likely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45315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Dislocation of the Knee Joint</a:t>
            </a:r>
            <a:endParaRPr lang="en-US" altLang="en-US" dirty="0">
              <a:latin typeface="Times New Roman" panose="02020603050405020304" pitchFamily="18" charset="0"/>
              <a:ea typeface="ＭＳ Ｐゴシック"/>
            </a:endParaRPr>
          </a:p>
        </p:txBody>
      </p:sp>
      <p:pic>
        <p:nvPicPr>
          <p:cNvPr id="4" name="Picture 1" descr="A patient’s left knee, the joint out of place so that the upper leg and lower leg are severely off center. No breaks in the skin or blood are pres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107" y="1656621"/>
            <a:ext cx="5815786" cy="392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30052"/>
            <a:ext cx="8229600" cy="474420"/>
          </a:xfrm>
        </p:spPr>
        <p:txBody>
          <a:bodyPr/>
          <a:lstStyle/>
          <a:p>
            <a:r>
              <a:rPr lang="en-US" altLang="en-US" sz="1800" b="1" dirty="0" smtClean="0">
                <a:latin typeface="+mn-lt"/>
                <a:ea typeface="ＭＳ Ｐゴシック"/>
              </a:rPr>
              <a:t>(© Edward T. Dickinson, 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2825234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rPr>
              <a:t>Click on the Injury That is Characterized by Overstretching and Tearing Muscle Fibers</a:t>
            </a:r>
            <a:endParaRPr lang="en-US" sz="3200" dirty="0">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15187"/>
            <a:ext cx="8229600" cy="499867"/>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Strain</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281017"/>
            <a:ext cx="8229600" cy="472779"/>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Sprain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2895885"/>
            <a:ext cx="8229600" cy="470101"/>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Dislocation</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540216"/>
            <a:ext cx="8229600" cy="47566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Fracture</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817477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Musculoskeletal System Review</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Injuries to Bones and Joints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Basics of Splinting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Nontraumatic Fractures</a:t>
            </a:r>
          </a:p>
        </p:txBody>
      </p:sp>
    </p:spTree>
    <p:extLst>
      <p:ext uri="{BB962C8B-B14F-4D97-AF65-F5344CB8AC3E}">
        <p14:creationId xmlns:p14="http://schemas.microsoft.com/office/powerpoint/2010/main" val="1842726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(7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General Injury Considerations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All musculoskeletal injuries can present with similar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force that causes the musculoskeletal injury, also cause other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Always assess the mechanism of injury and the signs and symptoms.</a:t>
            </a:r>
          </a:p>
        </p:txBody>
      </p:sp>
    </p:spTree>
    <p:extLst>
      <p:ext uri="{BB962C8B-B14F-4D97-AF65-F5344CB8AC3E}">
        <p14:creationId xmlns:p14="http://schemas.microsoft.com/office/powerpoint/2010/main" val="928403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(8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Mechanism of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Direct Force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injury occurs at the point of impact.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Indirect Force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injury impacts one end of a limb, causing injury some distance away.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Twisting Force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Part of the extremity remains stationary while the rest twists.</a:t>
            </a:r>
          </a:p>
        </p:txBody>
      </p:sp>
    </p:spTree>
    <p:extLst>
      <p:ext uri="{BB962C8B-B14F-4D97-AF65-F5344CB8AC3E}">
        <p14:creationId xmlns:p14="http://schemas.microsoft.com/office/powerpoint/2010/main" val="910684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(9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Critical Fractures — The Femur and the Pelvis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Femur and Pelvis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is the potential for significant bleeding; can be life-threatening.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 patient can easily lose approximately 1,500 </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illi</a:t>
            </a:r>
            <a:r>
              <a:rPr lang="en-US" altLang="en-US" sz="2400" dirty="0" smtClean="0">
                <a:solidFill>
                  <a:srgbClr val="000000"/>
                </a:solidFill>
                <a:latin typeface="Arial (Body)"/>
                <a:ea typeface="ＭＳ Ｐゴシック"/>
              </a:rPr>
              <a:t>L</a:t>
            </a:r>
            <a:r>
              <a:rPr lang="en-US" altLang="en-US" sz="100" dirty="0" smtClean="0">
                <a:solidFill>
                  <a:schemeClr val="bg1"/>
                </a:solidFill>
                <a:latin typeface="Arial (Body)"/>
                <a:ea typeface="ＭＳ Ｐゴシック"/>
              </a:rPr>
              <a:t>iter</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blood around each femur.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large amount of blood that can be lost via the unstable and expanded pelvic compartment can easily lead to death</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57131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The Bones are Highly Vascular and Can Bleed Profusely if Injured, as Illustrated in the Long Bone Shown</a:t>
            </a:r>
            <a:endParaRPr lang="en-US" altLang="en-US" sz="2800"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751114"/>
          </a:xfrm>
        </p:spPr>
        <p:txBody>
          <a:bodyPr/>
          <a:lstStyle/>
          <a:p>
            <a:pPr marL="0" indent="0">
              <a:buNone/>
            </a:pPr>
            <a:r>
              <a:rPr lang="en-US" altLang="en-US" sz="2000" dirty="0" smtClean="0">
                <a:latin typeface="+mn-lt"/>
                <a:ea typeface="ＭＳ Ｐゴシック"/>
              </a:rPr>
              <a:t>The bones of both the femur and the pelvis contain a large blood supply with a tendency to bleed heavily when fractured</a:t>
            </a:r>
            <a:endParaRPr lang="en-US" sz="2000" dirty="0">
              <a:latin typeface="+mn-lt"/>
            </a:endParaRPr>
          </a:p>
        </p:txBody>
      </p:sp>
      <p:pic>
        <p:nvPicPr>
          <p:cNvPr id="4" name="Picture 2" descr="A coronal cross section of the femur. The ends of the femur are composed of spongy bone, while the shaft is made of compact bone with a marrow cavity inside. A network of arteries run through the b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9411" y="2474276"/>
            <a:ext cx="2505179" cy="38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978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(10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Bone or Joint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Inspect and palpate the injured extremity.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Though a fracture may be suspected in the field by signs, it can only be definitively diagnosed in </a:t>
            </a:r>
            <a:r>
              <a:rPr lang="pt-BR" altLang="en-US" sz="2400" dirty="0" smtClean="0">
                <a:solidFill>
                  <a:srgbClr val="000000"/>
                </a:solidFill>
                <a:latin typeface="Arial (Body)"/>
                <a:ea typeface="ＭＳ Ｐゴシック"/>
              </a:rPr>
              <a:t>X-rays </a:t>
            </a:r>
            <a:r>
              <a:rPr lang="en-US" altLang="en-US" sz="2400" dirty="0" smtClean="0">
                <a:solidFill>
                  <a:srgbClr val="000000"/>
                </a:solidFill>
                <a:latin typeface="Arial (Body)"/>
                <a:ea typeface="ＭＳ Ｐゴシック"/>
              </a:rPr>
              <a:t>taken </a:t>
            </a:r>
            <a:r>
              <a:rPr lang="en-US" altLang="en-US" sz="2400" dirty="0">
                <a:solidFill>
                  <a:srgbClr val="000000"/>
                </a:solidFill>
                <a:latin typeface="Arial (Body)"/>
                <a:ea typeface="ＭＳ Ｐゴシック"/>
              </a:rPr>
              <a:t>at the </a:t>
            </a:r>
            <a:r>
              <a:rPr lang="en-US" altLang="en-US" sz="2400" dirty="0" smtClean="0">
                <a:solidFill>
                  <a:srgbClr val="000000"/>
                </a:solidFill>
                <a:latin typeface="Arial (Body)"/>
                <a:ea typeface="ＭＳ Ｐゴシック"/>
              </a:rPr>
              <a:t>hospital.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7933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(11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Bone or Joint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Check </a:t>
            </a:r>
            <a:r>
              <a:rPr lang="en-US" altLang="en-US" sz="2400" dirty="0">
                <a:solidFill>
                  <a:srgbClr val="000000"/>
                </a:solidFill>
                <a:latin typeface="Arial (Body)"/>
                <a:ea typeface="ＭＳ Ｐゴシック"/>
              </a:rPr>
              <a:t>for deformity, contusions, tenderness, swelling, and discoloration.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Check the skin color, temperature, and condition as well as the circulation distal to the injury site.</a:t>
            </a:r>
          </a:p>
        </p:txBody>
      </p:sp>
    </p:spTree>
    <p:extLst>
      <p:ext uri="{BB962C8B-B14F-4D97-AF65-F5344CB8AC3E}">
        <p14:creationId xmlns:p14="http://schemas.microsoft.com/office/powerpoint/2010/main" val="3395189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and Symptoms of Bone or Joint Injuries</a:t>
            </a:r>
            <a:endParaRPr lang="en-US" altLang="en-US" dirty="0">
              <a:latin typeface="Times New Roman" panose="02020603050405020304" pitchFamily="18" charset="0"/>
              <a:ea typeface="ＭＳ Ｐゴシック"/>
            </a:endParaRPr>
          </a:p>
        </p:txBody>
      </p:sp>
      <p:pic>
        <p:nvPicPr>
          <p:cNvPr id="4" name="Picture 2" descr="Signs and symptoms include bruising, pain, swelling, deformity, tenderness, grating, exposed bone ends, joint locked into position."/>
          <p:cNvPicPr>
            <a:picLocks noChangeAspect="1"/>
          </p:cNvPicPr>
          <p:nvPr/>
        </p:nvPicPr>
        <p:blipFill>
          <a:blip r:embed="rId3">
            <a:extLst>
              <a:ext uri="{28A0092B-C50C-407E-A947-70E740481C1C}">
                <a14:useLocalDpi xmlns:a14="http://schemas.microsoft.com/office/drawing/2010/main" val="0"/>
              </a:ext>
            </a:extLst>
          </a:blip>
          <a:srcRect t="4546"/>
          <a:stretch>
            <a:fillRect/>
          </a:stretch>
        </p:blipFill>
        <p:spPr bwMode="auto">
          <a:xfrm>
            <a:off x="1015642" y="1739358"/>
            <a:ext cx="7112716" cy="432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72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(12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Bone or Joint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the Six </a:t>
            </a:r>
            <a:r>
              <a:rPr lang="en-US" altLang="en-US" sz="2400" dirty="0" smtClean="0">
                <a:solidFill>
                  <a:srgbClr val="000000"/>
                </a:solidFill>
                <a:latin typeface="Arial (Body)"/>
                <a:ea typeface="ＭＳ Ｐゴシック"/>
              </a:rPr>
              <a:t>“Ps”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Pain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Pallor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Paralysis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Paresthesia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Pulses</a:t>
            </a:r>
          </a:p>
        </p:txBody>
      </p:sp>
    </p:spTree>
    <p:extLst>
      <p:ext uri="{BB962C8B-B14F-4D97-AF65-F5344CB8AC3E}">
        <p14:creationId xmlns:p14="http://schemas.microsoft.com/office/powerpoint/2010/main" val="1232714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(13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Bone or Joint 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Standard Precautions.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in-line spinal stabilization, if indicated.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Administer oxygen, if needed.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Splint bone and joint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cold packs and elevate extremity.</a:t>
            </a:r>
          </a:p>
        </p:txBody>
      </p:sp>
    </p:spTree>
    <p:extLst>
      <p:ext uri="{BB962C8B-B14F-4D97-AF65-F5344CB8AC3E}">
        <p14:creationId xmlns:p14="http://schemas.microsoft.com/office/powerpoint/2010/main" val="3152360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Injuries to Bones and Joints </a:t>
            </a:r>
            <a:r>
              <a:rPr lang="en-US" sz="2000" b="0" dirty="0" smtClean="0">
                <a:latin typeface="Times New Roman" panose="02020603050405020304" pitchFamily="18" charset="0"/>
                <a:ea typeface="ＭＳ Ｐゴシック"/>
              </a:rPr>
              <a:t>(14 of 14)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Bone or Joint 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Repeat 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interventions.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Recheck distal pulses, motor function, and sensation.</a:t>
            </a:r>
          </a:p>
        </p:txBody>
      </p:sp>
    </p:spTree>
    <p:extLst>
      <p:ext uri="{BB962C8B-B14F-4D97-AF65-F5344CB8AC3E}">
        <p14:creationId xmlns:p14="http://schemas.microsoft.com/office/powerpoint/2010/main" val="295984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Forty-five-year-old Dominique Foster rushes out the door of her office building. </a:t>
            </a:r>
            <a:r>
              <a:rPr lang="en-US" altLang="en-US" sz="2400" dirty="0" smtClean="0">
                <a:solidFill>
                  <a:srgbClr val="000000"/>
                </a:solidFill>
                <a:latin typeface="Arial (Body)"/>
                <a:ea typeface="ＭＳ Ｐゴシック"/>
              </a:rPr>
              <a:t>“Running </a:t>
            </a:r>
            <a:r>
              <a:rPr lang="en-US" altLang="en-US" sz="2400" dirty="0">
                <a:solidFill>
                  <a:srgbClr val="000000"/>
                </a:solidFill>
                <a:latin typeface="Arial (Body)"/>
                <a:ea typeface="ＭＳ Ｐゴシック"/>
              </a:rPr>
              <a:t>late, as usual</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she thinks. As she steps off the curb onto the parking lot, she slips on a patch of ice and pitches to the left. Her left arm shoots out reflexively to stop her fall. As she lands on her outstretched hand, Dominique simultaneously hears and feels a snap just above her left wrist.</a:t>
            </a:r>
          </a:p>
        </p:txBody>
      </p:sp>
    </p:spTree>
    <p:extLst>
      <p:ext uri="{BB962C8B-B14F-4D97-AF65-F5344CB8AC3E}">
        <p14:creationId xmlns:p14="http://schemas.microsoft.com/office/powerpoint/2010/main" val="4147990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(2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Kyle Velez and Ellen Peterson have arrived on the scene, glad to see that the first-in engine has spread some sand on the surface of the ice to minimize chances of further injury.</a:t>
            </a:r>
          </a:p>
        </p:txBody>
      </p:sp>
    </p:spTree>
    <p:extLst>
      <p:ext uri="{BB962C8B-B14F-4D97-AF65-F5344CB8AC3E}">
        <p14:creationId xmlns:p14="http://schemas.microsoft.com/office/powerpoint/2010/main" val="3558264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(3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quickly complete a primary assessment and determine that the patient does not have a serious mechanism of injury or a likelihood of spinal injuries. Their next concern is getting her out of the cold. The patient is doing a good job of self-splinting the injury for the moment, so they place her on the stretcher and load her into the ambulance before completing a modified secondary </a:t>
            </a: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47979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(4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Kyle carefully examines </a:t>
            </a:r>
            <a:r>
              <a:rPr lang="en-US" altLang="en-US" sz="2400" dirty="0" smtClean="0">
                <a:solidFill>
                  <a:srgbClr val="000000"/>
                </a:solidFill>
                <a:latin typeface="Arial (Body)"/>
                <a:ea typeface="ＭＳ Ｐゴシック"/>
              </a:rPr>
              <a:t>Dominique’s </a:t>
            </a:r>
            <a:r>
              <a:rPr lang="en-US" altLang="en-US" sz="2400" dirty="0">
                <a:solidFill>
                  <a:srgbClr val="000000"/>
                </a:solidFill>
                <a:latin typeface="Arial (Body)"/>
                <a:ea typeface="ＭＳ Ｐゴシック"/>
              </a:rPr>
              <a:t>left upper extremity. She has a deformity and swelling above her wrist. Her radial pulse is present and strong, and distal motor and sensory function are intact. She also has a laceration on her left palm.</a:t>
            </a:r>
          </a:p>
        </p:txBody>
      </p:sp>
    </p:spTree>
    <p:extLst>
      <p:ext uri="{BB962C8B-B14F-4D97-AF65-F5344CB8AC3E}">
        <p14:creationId xmlns:p14="http://schemas.microsoft.com/office/powerpoint/2010/main" val="3890055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(5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would be some choices of splints that would be effective in this case?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principles of splinting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follow as they immobilize the injury?</a:t>
            </a:r>
          </a:p>
        </p:txBody>
      </p:sp>
    </p:spTree>
    <p:extLst>
      <p:ext uri="{BB962C8B-B14F-4D97-AF65-F5344CB8AC3E}">
        <p14:creationId xmlns:p14="http://schemas.microsoft.com/office/powerpoint/2010/main" val="2320074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Splints are used to: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Prevent movement of dislocated joints or bone fragments or ends, to reduce further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Reduce pain and chances of complications.</a:t>
            </a:r>
          </a:p>
        </p:txBody>
      </p:sp>
    </p:spTree>
    <p:extLst>
      <p:ext uri="{BB962C8B-B14F-4D97-AF65-F5344CB8AC3E}">
        <p14:creationId xmlns:p14="http://schemas.microsoft.com/office/powerpoint/2010/main" val="902133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Complications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Muscles, nerve, or blood vessel damage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Conversion of a closed fracture to an open one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Restriction of blood flow</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Excessive </a:t>
            </a:r>
            <a:r>
              <a:rPr lang="en-US" altLang="en-US" sz="2400" dirty="0" smtClean="0">
                <a:solidFill>
                  <a:srgbClr val="000000"/>
                </a:solidFill>
                <a:latin typeface="Arial (Body)"/>
                <a:ea typeface="ＭＳ Ｐゴシック"/>
              </a:rPr>
              <a:t>bleeding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pain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Paralysis of extremities (spinal injury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09258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General Rules of Splinting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pulse, motor, and sensation.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Immobilize joints both above and below.</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Cover all wounds.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Align the injured limb, if needed.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Pad each splint.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Hold traction until the splint is applied.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When in doubt, splint.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 for shock, if necessary.</a:t>
            </a:r>
          </a:p>
        </p:txBody>
      </p:sp>
    </p:spTree>
    <p:extLst>
      <p:ext uri="{BB962C8B-B14F-4D97-AF65-F5344CB8AC3E}">
        <p14:creationId xmlns:p14="http://schemas.microsoft.com/office/powerpoint/2010/main" val="3248556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30-1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General Splinting Rules</a:t>
            </a:r>
          </a:p>
        </p:txBody>
      </p:sp>
    </p:spTree>
    <p:extLst>
      <p:ext uri="{BB962C8B-B14F-4D97-AF65-F5344CB8AC3E}">
        <p14:creationId xmlns:p14="http://schemas.microsoft.com/office/powerpoint/2010/main" val="1711043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the Distal Pulse and Motor and Sensory Function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1" descr="2 E M T’s kneel beside a supine patient. 1 E M T applies a non-rebreather mask, the other E M T places her index and middle finger on the patient’s right ankle, the foot pointing laterally. There is a bloody wound on the patient’s right sh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6305" y="1608552"/>
            <a:ext cx="6851391" cy="457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502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Cut Away Clothing to Expose the Injury Site</a:t>
            </a:r>
            <a:endParaRPr lang="en-US" altLang="en-US" dirty="0">
              <a:latin typeface="Times New Roman" panose="02020603050405020304" pitchFamily="18" charset="0"/>
              <a:ea typeface="ＭＳ Ｐゴシック"/>
            </a:endParaRPr>
          </a:p>
        </p:txBody>
      </p:sp>
      <p:pic>
        <p:nvPicPr>
          <p:cNvPr id="4" name="Picture 1" descr="The E M T at the patient’s foot cuts the patient’s right pant leg upward from the hem using trauma shears, towards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7177" y="1602731"/>
            <a:ext cx="6989103" cy="467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61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(1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some safety considerations for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and patient in this scenario?</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signs and symptoms should the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look for in their assessment?</a:t>
            </a:r>
          </a:p>
        </p:txBody>
      </p:sp>
    </p:spTree>
    <p:extLst>
      <p:ext uri="{BB962C8B-B14F-4D97-AF65-F5344CB8AC3E}">
        <p14:creationId xmlns:p14="http://schemas.microsoft.com/office/powerpoint/2010/main" val="3478323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Place a Sterile Dressing Over the Open Wound</a:t>
            </a:r>
            <a:endParaRPr lang="en-US" altLang="en-US" dirty="0">
              <a:latin typeface="Times New Roman" panose="02020603050405020304" pitchFamily="18" charset="0"/>
              <a:ea typeface="ＭＳ Ｐゴシック"/>
            </a:endParaRPr>
          </a:p>
        </p:txBody>
      </p:sp>
      <p:pic>
        <p:nvPicPr>
          <p:cNvPr id="4" name="Picture 1" descr="The E M T holds the patient’s right ankle to point the toes medially and presses a square of gauze to the wound using her pal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502" y="1594851"/>
            <a:ext cx="7058994" cy="47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8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3894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Align the Extremity with Gentle Traction if There is Severe Deformity, Absence of Distal Pulses, or Cyanosis</a:t>
            </a:r>
            <a:endParaRPr lang="en-US" altLang="en-US" sz="2800" dirty="0">
              <a:latin typeface="Times New Roman" panose="02020603050405020304" pitchFamily="18" charset="0"/>
              <a:ea typeface="ＭＳ Ｐゴシック"/>
            </a:endParaRPr>
          </a:p>
        </p:txBody>
      </p:sp>
      <p:pic>
        <p:nvPicPr>
          <p:cNvPr id="4" name="Picture 1" descr="Having wrapped the wound in gauze, both E M T’s use both hands to straighten the lower l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870" y="1959265"/>
            <a:ext cx="6080260" cy="406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871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Pad the Splint to Prevent Discomfort and Unnecessary Pressure</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723121"/>
          </a:xfrm>
        </p:spPr>
        <p:txBody>
          <a:bodyPr/>
          <a:lstStyle/>
          <a:p>
            <a:pPr marL="0" indent="0">
              <a:buNone/>
            </a:pPr>
            <a:r>
              <a:rPr lang="en-US" altLang="en-US" sz="2000" dirty="0" smtClean="0">
                <a:latin typeface="+mn-lt"/>
                <a:ea typeface="ＭＳ Ｐゴシック"/>
              </a:rPr>
              <a:t>The correct splint size will immobilize the joint above and below the site of a bone injury.</a:t>
            </a:r>
            <a:endParaRPr lang="en-US" sz="2000" dirty="0">
              <a:latin typeface="+mn-lt"/>
            </a:endParaRPr>
          </a:p>
        </p:txBody>
      </p:sp>
      <p:pic>
        <p:nvPicPr>
          <p:cNvPr id="4" name="Picture 1" descr="1 E M T holds the patient’s knee and ankle while the other E M T wraps a length of folded fabric under and to the sides of the leg for pad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886" y="2510440"/>
            <a:ext cx="5694999" cy="38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476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Maintain Manual Traction. Do not Release until the Splint has Been Applied</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713791"/>
          </a:xfrm>
        </p:spPr>
        <p:txBody>
          <a:bodyPr/>
          <a:lstStyle/>
          <a:p>
            <a:pPr marL="0" indent="0">
              <a:buNone/>
            </a:pPr>
            <a:r>
              <a:rPr lang="en-US" altLang="en-US" sz="2000" dirty="0" smtClean="0">
                <a:latin typeface="+mn-lt"/>
                <a:ea typeface="Segoe UI Black" panose="020B0A02040204020203" pitchFamily="34" charset="0"/>
                <a:cs typeface="Segoe UI Black" panose="020B0A02040204020203" pitchFamily="34" charset="0"/>
              </a:rPr>
              <a:t>Assess distal pulse and motor and sensory function after the splint has been applied.</a:t>
            </a:r>
            <a:endParaRPr lang="en-US" sz="2000" dirty="0">
              <a:latin typeface="+mn-lt"/>
              <a:ea typeface="Segoe UI Black" panose="020B0A02040204020203" pitchFamily="34" charset="0"/>
              <a:cs typeface="Segoe UI Black" panose="020B0A02040204020203" pitchFamily="34" charset="0"/>
            </a:endParaRPr>
          </a:p>
        </p:txBody>
      </p:sp>
      <p:pic>
        <p:nvPicPr>
          <p:cNvPr id="4" name="Picture 1" descr="1 E M T holding the ankle of the patient, the other E M T ties horizontal strips of fabric in 3 places along the leg, securing two vertical splints to the leg outside of the pad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245" y="2598644"/>
            <a:ext cx="5527510" cy="36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494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9612"/>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If Your Service Uses Commercially Prepared, Prepadded Splints, Skip the Padding Step, But Maintain Manual Traction, in Any Case</a:t>
            </a:r>
            <a:endParaRPr lang="en-US" altLang="en-US" sz="2800" dirty="0">
              <a:latin typeface="Times New Roman" panose="02020603050405020304" pitchFamily="18" charset="0"/>
              <a:ea typeface="ＭＳ Ｐゴシック"/>
            </a:endParaRPr>
          </a:p>
        </p:txBody>
      </p:sp>
      <p:pic>
        <p:nvPicPr>
          <p:cNvPr id="4" name="Picture 1" descr="1 E M T holds the patient’s leg at the knee and ankle, the other E M T secures a premade padded splint’s 3 straps to the patient’s lower l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400" y="1938021"/>
            <a:ext cx="6159201" cy="41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971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(4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Splinting Equipment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Rigid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Pressure (Air or Pneumatic)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Traction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Formable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Vacuum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Sling and Swathe 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Spine Board/Full-Body Vacuum Mattresses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Vest-Type Immobilization Devices</a:t>
            </a:r>
          </a:p>
        </p:txBody>
      </p:sp>
    </p:spTree>
    <p:extLst>
      <p:ext uri="{BB962C8B-B14F-4D97-AF65-F5344CB8AC3E}">
        <p14:creationId xmlns:p14="http://schemas.microsoft.com/office/powerpoint/2010/main" val="2714267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Examples of Splints</a:t>
            </a:r>
            <a:endParaRPr lang="en-US" altLang="en-US" dirty="0">
              <a:latin typeface="Times New Roman" panose="02020603050405020304" pitchFamily="18" charset="0"/>
              <a:ea typeface="ＭＳ Ｐゴシック"/>
            </a:endParaRPr>
          </a:p>
        </p:txBody>
      </p:sp>
      <p:pic>
        <p:nvPicPr>
          <p:cNvPr id="4" name="Picture 2" descr="Splints include plastic backboards with rolled wraps and straps, inflatable vacuum wraps, metal frame splint with fabric straps, narrow foam boards, fabric boots, splints with metal bars and thigh wra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000" y="1586181"/>
            <a:ext cx="7252000" cy="448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520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Bipolar Traction Splint</a:t>
            </a:r>
            <a:endParaRPr lang="en-US" altLang="en-US" dirty="0">
              <a:latin typeface="Times New Roman" panose="02020603050405020304" pitchFamily="18" charset="0"/>
              <a:ea typeface="ＭＳ Ｐゴシック"/>
            </a:endParaRPr>
          </a:p>
        </p:txBody>
      </p:sp>
      <p:pic>
        <p:nvPicPr>
          <p:cNvPr id="4" name="Picture 2" descr="A leg splint with a metal frame and fabric support straps along the length. The splint has an S hook and winch with an adjustable stand for the heel, metal sleeves along the frame, an ischial strap and pad at the top, and a separate ankle hitch with D ring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2448159"/>
            <a:ext cx="7599897" cy="226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408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30-2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Applying a Vacuum Splint</a:t>
            </a:r>
          </a:p>
        </p:txBody>
      </p:sp>
    </p:spTree>
    <p:extLst>
      <p:ext uri="{BB962C8B-B14F-4D97-AF65-F5344CB8AC3E}">
        <p14:creationId xmlns:p14="http://schemas.microsoft.com/office/powerpoint/2010/main" val="1359077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Manually Stabilize the Suspected Fracture and Assess Pulse and Motor and Sensory Functions</a:t>
            </a:r>
            <a:endParaRPr lang="en-US" altLang="en-US" sz="3000" dirty="0">
              <a:latin typeface="Times New Roman" panose="02020603050405020304" pitchFamily="18" charset="0"/>
              <a:ea typeface="ＭＳ Ｐゴシック"/>
            </a:endParaRPr>
          </a:p>
        </p:txBody>
      </p:sp>
      <p:pic>
        <p:nvPicPr>
          <p:cNvPr id="4" name="Picture 1" descr="2 E M T’s knee beside a seated patient. 1 E M T holds the patient’s left arm by the elbow and wrist in his palms, the other E M T places an uninflated open vacuum splint under the patient’s extended a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150" y="1610498"/>
            <a:ext cx="7416705" cy="467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5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muscles, bones, and joints are common.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Such injuries vary in severity from minor to life-threatening.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Proper emergency care can prevent additional damage.</a:t>
            </a:r>
          </a:p>
        </p:txBody>
      </p:sp>
    </p:spTree>
    <p:extLst>
      <p:ext uri="{BB962C8B-B14F-4D97-AF65-F5344CB8AC3E}">
        <p14:creationId xmlns:p14="http://schemas.microsoft.com/office/powerpoint/2010/main" val="1242458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the Splint and Secure it to the Extremity</a:t>
            </a:r>
            <a:endParaRPr lang="en-US" altLang="en-US" dirty="0">
              <a:latin typeface="Times New Roman" panose="02020603050405020304" pitchFamily="18" charset="0"/>
              <a:ea typeface="ＭＳ Ｐゴシック"/>
            </a:endParaRPr>
          </a:p>
        </p:txBody>
      </p:sp>
      <p:pic>
        <p:nvPicPr>
          <p:cNvPr id="4" name="Picture 1" descr="1 E M T continues to hold the patient’s arm, palms now underneath the splint, as the other E M T secures the straps, closing the splint around the a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8564" y="1727675"/>
            <a:ext cx="6986871" cy="44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424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Suction the Air out of the Splint until it is Rigid. Reassess Pulse and Motor and Sensory Functions</a:t>
            </a:r>
            <a:endParaRPr lang="en-US" altLang="en-US" sz="3000" dirty="0">
              <a:latin typeface="Times New Roman" panose="02020603050405020304" pitchFamily="18" charset="0"/>
              <a:ea typeface="ＭＳ Ｐゴシック"/>
            </a:endParaRPr>
          </a:p>
        </p:txBody>
      </p:sp>
      <p:pic>
        <p:nvPicPr>
          <p:cNvPr id="4" name="Picture 1" descr="1 E M T continues to hold the patient’s arm outside the splint as the other E M T inflates the splint manually with a hand pump connected to the splint via a port between two of the stra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2710" y="1660836"/>
            <a:ext cx="7198580" cy="45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757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36604" cy="1066799"/>
          </a:xfrm>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An Injured Foot or Ankle May be Splinted by Wrapping the Area in an Ordinary Bed Pillow</a:t>
            </a:r>
            <a:endParaRPr lang="en-US" altLang="en-US" sz="3200" dirty="0">
              <a:latin typeface="Times New Roman" panose="02020603050405020304" pitchFamily="18" charset="0"/>
              <a:ea typeface="ＭＳ Ｐゴシック"/>
            </a:endParaRPr>
          </a:p>
        </p:txBody>
      </p:sp>
      <p:pic>
        <p:nvPicPr>
          <p:cNvPr id="4" name="Picture 2" descr="A supine patient’s left leg wrapped in a pillow, open to the anterior of the leg, tied with strips of fabric horizontally in three places, the patient’s pant leg cut vertically from the ankle to the thig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504" y="1631275"/>
            <a:ext cx="6628992" cy="45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31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(5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Hazards of Improper Splinting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Compression of nerves, tissues, blood vessels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Delayed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Reduced distal circulation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Aggravation of the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Excessive movement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Skin damage from improper padding</a:t>
            </a:r>
          </a:p>
        </p:txBody>
      </p:sp>
    </p:spTree>
    <p:extLst>
      <p:ext uri="{BB962C8B-B14F-4D97-AF65-F5344CB8AC3E}">
        <p14:creationId xmlns:p14="http://schemas.microsoft.com/office/powerpoint/2010/main" val="3868461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(6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Splinting Long Bone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Test pulse and motor and sensory function tests.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Align, if necessary.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release traction until splinted.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Splint in functional position.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pulses, motor and sensory functions after splinting and during reassessment.</a:t>
            </a:r>
          </a:p>
        </p:txBody>
      </p:sp>
    </p:spTree>
    <p:extLst>
      <p:ext uri="{BB962C8B-B14F-4D97-AF65-F5344CB8AC3E}">
        <p14:creationId xmlns:p14="http://schemas.microsoft.com/office/powerpoint/2010/main" val="2194794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30-3</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Splinting a Long Bone</a:t>
            </a:r>
          </a:p>
        </p:txBody>
      </p:sp>
    </p:spTree>
    <p:extLst>
      <p:ext uri="{BB962C8B-B14F-4D97-AF65-F5344CB8AC3E}">
        <p14:creationId xmlns:p14="http://schemas.microsoft.com/office/powerpoint/2010/main" val="4118627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Manual Stabilization to the Injured Extremity</a:t>
            </a:r>
            <a:endParaRPr lang="en-US" altLang="en-US" dirty="0">
              <a:latin typeface="Times New Roman" panose="02020603050405020304" pitchFamily="18" charset="0"/>
              <a:ea typeface="ＭＳ Ｐゴシック"/>
            </a:endParaRPr>
          </a:p>
        </p:txBody>
      </p:sp>
      <p:pic>
        <p:nvPicPr>
          <p:cNvPr id="4" name="Picture 1" descr="An E M T holds a seated patient’s left arm parallel to the floor, hands underneath the patient’s palm and elbo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612" y="1625658"/>
            <a:ext cx="7252000" cy="448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829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the Distal Pulse and Motor and Sensory Function </a:t>
            </a:r>
            <a:r>
              <a:rPr lang="en-US"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1" descr="The first E M T continues to hold the patient’s arm as a second E M T pinches the top of the patent’s extended hand with his index finger and thum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898" y="1590269"/>
            <a:ext cx="7138978" cy="44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087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827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If the Deformity is Severe, Distal Pulses are Absent, or the Distal Extremity is Cyanotic, Align with Gentle Manual Traction</a:t>
            </a:r>
            <a:endParaRPr lang="en-US" altLang="en-US" sz="2800" dirty="0">
              <a:latin typeface="Times New Roman" panose="02020603050405020304" pitchFamily="18" charset="0"/>
              <a:ea typeface="ＭＳ Ｐゴシック"/>
            </a:endParaRPr>
          </a:p>
        </p:txBody>
      </p:sp>
      <p:pic>
        <p:nvPicPr>
          <p:cNvPr id="4" name="Picture 1" descr="The first E M T twists the wrist and elbow to reposition the patient’s forea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672" y="1763418"/>
            <a:ext cx="7109106" cy="440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602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Measure the Splint for Proper Length</a:t>
            </a:r>
            <a:endParaRPr lang="en-US" altLang="en-US" dirty="0">
              <a:latin typeface="Times New Roman" panose="02020603050405020304" pitchFamily="18" charset="0"/>
              <a:ea typeface="ＭＳ Ｐゴシック"/>
            </a:endParaRPr>
          </a:p>
        </p:txBody>
      </p:sp>
      <p:pic>
        <p:nvPicPr>
          <p:cNvPr id="4" name="Picture 1" descr="As the first E M T still holds the patient’s arm, the second E M T checks the length of a splint against the patient’s arm lengt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129" y="1608237"/>
            <a:ext cx="7471742" cy="462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1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Musculoskeletal System Review </a:t>
            </a:r>
            <a:r>
              <a:rPr lang="en-US" sz="2000" b="0" dirty="0" smtClean="0">
                <a:latin typeface="Times New Roman" panose="02020603050405020304" pitchFamily="18" charset="0"/>
                <a:ea typeface="ＭＳ Ｐゴシック"/>
              </a:rPr>
              <a:t>(1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Functions of the musculoskeletal system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Giving the body shape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Protecting the internal organs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Providing for movement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Storing salts and other </a:t>
            </a:r>
            <a:r>
              <a:rPr lang="en-US" altLang="en-US" sz="2400" dirty="0" smtClean="0">
                <a:solidFill>
                  <a:srgbClr val="000000"/>
                </a:solidFill>
                <a:latin typeface="Arial (Body)"/>
                <a:ea typeface="ＭＳ Ｐゴシック"/>
              </a:rPr>
              <a:t>materials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Producing red blood cells.</a:t>
            </a:r>
          </a:p>
        </p:txBody>
      </p:sp>
    </p:spTree>
    <p:extLst>
      <p:ext uri="{BB962C8B-B14F-4D97-AF65-F5344CB8AC3E}">
        <p14:creationId xmlns:p14="http://schemas.microsoft.com/office/powerpoint/2010/main" val="2500093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82959"/>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Secure the Entire Injured Extremity. The Hand (or Foot) Must be Immobilized in the Position of Function</a:t>
            </a:r>
            <a:endParaRPr lang="en-US" altLang="en-US" sz="2800" dirty="0">
              <a:latin typeface="Times New Roman" panose="02020603050405020304" pitchFamily="18" charset="0"/>
              <a:ea typeface="ＭＳ Ｐゴシック"/>
            </a:endParaRPr>
          </a:p>
        </p:txBody>
      </p:sp>
      <p:pic>
        <p:nvPicPr>
          <p:cNvPr id="4" name="Picture 1" descr="The first E M T holds the patient’s arm, now secured into the splint, as the second E M T inflates the splint with a hand pu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1493" y="1733321"/>
            <a:ext cx="6501014" cy="448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049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Reassess the Pulse and Motor and Sensory Functions</a:t>
            </a:r>
            <a:endParaRPr lang="en-US" altLang="en-US" dirty="0">
              <a:latin typeface="Times New Roman" panose="02020603050405020304" pitchFamily="18" charset="0"/>
              <a:ea typeface="ＭＳ Ｐゴシック"/>
            </a:endParaRPr>
          </a:p>
        </p:txBody>
      </p:sp>
      <p:pic>
        <p:nvPicPr>
          <p:cNvPr id="4" name="Picture 1" descr="Still holding the patient’s arm, the first E M T pinches the top of the patient’s hand inside the spl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01" y="1780146"/>
            <a:ext cx="6273598"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657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(7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Splinting Joint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Ligaments holding the bones in proper position are often stretched and torn loose.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 of joint injury are pain, swelling, deformity, possible immobility and loss of function.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pulse and motor and sensory functions below the injury.</a:t>
            </a:r>
          </a:p>
        </p:txBody>
      </p:sp>
    </p:spTree>
    <p:extLst>
      <p:ext uri="{BB962C8B-B14F-4D97-AF65-F5344CB8AC3E}">
        <p14:creationId xmlns:p14="http://schemas.microsoft.com/office/powerpoint/2010/main" val="2973475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30-4</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Splinting </a:t>
            </a:r>
            <a:r>
              <a:rPr lang="en-US" altLang="en-US" sz="2400" dirty="0" smtClean="0">
                <a:solidFill>
                  <a:srgbClr val="000000"/>
                </a:solidFill>
                <a:latin typeface="Arial (Body)"/>
                <a:ea typeface="ＭＳ Ｐゴシック"/>
              </a:rPr>
              <a:t>a </a:t>
            </a:r>
            <a:r>
              <a:rPr lang="en-US" altLang="en-US" sz="2400" dirty="0">
                <a:solidFill>
                  <a:srgbClr val="000000"/>
                </a:solidFill>
                <a:latin typeface="Arial (Body)"/>
                <a:ea typeface="ＭＳ Ｐゴシック"/>
              </a:rPr>
              <a:t>Joint</a:t>
            </a:r>
          </a:p>
        </p:txBody>
      </p:sp>
    </p:spTree>
    <p:extLst>
      <p:ext uri="{BB962C8B-B14F-4D97-AF65-F5344CB8AC3E}">
        <p14:creationId xmlns:p14="http://schemas.microsoft.com/office/powerpoint/2010/main" val="405558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57604"/>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Manually Stabilize the Joint in the Position Found. Then Assess Distal Pulse and Motor and Sensory Function</a:t>
            </a:r>
            <a:endParaRPr lang="en-US" altLang="en-US" sz="2800" dirty="0">
              <a:latin typeface="Times New Roman" panose="02020603050405020304" pitchFamily="18" charset="0"/>
              <a:ea typeface="ＭＳ Ｐゴシック"/>
            </a:endParaRPr>
          </a:p>
        </p:txBody>
      </p:sp>
      <p:pic>
        <p:nvPicPr>
          <p:cNvPr id="4" name="Picture 1" descr="2 E M T’s kneel on a basketball court beside a supine patient. 1 E M T holding the patient’s raised bent knee at the thigh and calf, the other E M T placing index and middle fingers on the top of the patient’s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893" y="1908235"/>
            <a:ext cx="7720215" cy="388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818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the Splint to Immobilize the Bone above and Below the Joint</a:t>
            </a:r>
            <a:endParaRPr lang="en-US" altLang="en-US" dirty="0">
              <a:latin typeface="Times New Roman" panose="02020603050405020304" pitchFamily="18" charset="0"/>
              <a:ea typeface="ＭＳ Ｐゴシック"/>
            </a:endParaRPr>
          </a:p>
        </p:txBody>
      </p:sp>
      <p:pic>
        <p:nvPicPr>
          <p:cNvPr id="4" name="Picture 1" descr="1 E M T holds the patient’s foot against his palm and holds the patient’s calf, a vacuum splint secured to the patient’s entire bent leg, as the other E M T sucks air from the splint manually using a handheld pu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157" y="1674048"/>
            <a:ext cx="8033686" cy="404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690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Reassess Sensory Function, Pulses, and Motor Function after the Splint is Applied</a:t>
            </a:r>
            <a:endParaRPr lang="en-US" altLang="en-US" dirty="0">
              <a:latin typeface="Times New Roman" panose="02020603050405020304" pitchFamily="18" charset="0"/>
              <a:ea typeface="ＭＳ Ｐゴシック"/>
            </a:endParaRPr>
          </a:p>
        </p:txBody>
      </p:sp>
      <p:pic>
        <p:nvPicPr>
          <p:cNvPr id="4" name="Picture 1" descr="1 E M T still holding the patient’s bent leg at the calf. The other E M T places two fingers on the top of the patient’s foot while holding the foot from the botto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928" y="1698664"/>
            <a:ext cx="7954145" cy="400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07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(8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Traction Splinting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Femur fractures can be accompanied by bleeding, pain, and muscle spasms.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Using traction to align the femur can reduce complications.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 for a fracture if the thigh is painful, swollen, or deformed.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Traction splints may be unipolar or bipolar</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86481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(9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Traction Splinting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Do </a:t>
            </a:r>
            <a:r>
              <a:rPr lang="en-US" altLang="en-US" sz="2400" dirty="0">
                <a:solidFill>
                  <a:srgbClr val="000000"/>
                </a:solidFill>
                <a:latin typeface="Arial (Body)"/>
                <a:ea typeface="ＭＳ Ｐゴシック"/>
              </a:rPr>
              <a:t>not use a traction splint if:</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injury is within 1 to 2 inches of the knee or ankle.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knee has been injured.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hip has been injured.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pelvis has been injured.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is partial amputation or avulsion.</a:t>
            </a:r>
          </a:p>
        </p:txBody>
      </p:sp>
    </p:spTree>
    <p:extLst>
      <p:ext uri="{BB962C8B-B14F-4D97-AF65-F5344CB8AC3E}">
        <p14:creationId xmlns:p14="http://schemas.microsoft.com/office/powerpoint/2010/main" val="3366040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(10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369575"/>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Splinting Specific Injuries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Special techniques can be applied to the splinting of suspected bone and joint injuries to specific sites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305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Musculoskeletal System Review </a:t>
            </a:r>
            <a:r>
              <a:rPr lang="en-US" sz="2000" b="0" dirty="0" smtClean="0">
                <a:latin typeface="Times New Roman" panose="02020603050405020304" pitchFamily="18" charset="0"/>
                <a:ea typeface="ＭＳ Ｐゴシック"/>
              </a:rPr>
              <a:t>(2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Muscles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Three Muscle Types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Voluntary (skeletal)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Major muscle mass of the body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Allows movement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Involuntary (smooth)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Internal organs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Cardiac</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Heart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36461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(11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Pelvic Fracture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Associated with pain and significant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Splinting methods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Commercial binder splints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Improvised splints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50878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827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 Pelvic Fracture Can be Effectively Splinted with a Commercial Pelvic Splint. A Pelvic Splint May also be Improvised from a Sheet</a:t>
            </a:r>
            <a:endParaRPr lang="en-US" altLang="en-US" sz="2800" dirty="0">
              <a:latin typeface="Times New Roman" panose="02020603050405020304" pitchFamily="18" charset="0"/>
              <a:ea typeface="ＭＳ Ｐゴシック"/>
            </a:endParaRPr>
          </a:p>
        </p:txBody>
      </p:sp>
      <p:pic>
        <p:nvPicPr>
          <p:cNvPr id="4" name="Picture 2" descr="A man lies on the floor with underwear on. A pelvic splint wraps around the buttocks and attaches vertically along both hi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460" y="1837143"/>
            <a:ext cx="6683080" cy="431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759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(12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Compartment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Pressure develops within the injured area.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pressure exceeds the capillary pressure needed to perfuse the tissues.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tissue becomes hypoxic, which results in further damage and swelling.</a:t>
            </a:r>
          </a:p>
        </p:txBody>
      </p:sp>
    </p:spTree>
    <p:extLst>
      <p:ext uri="{BB962C8B-B14F-4D97-AF65-F5344CB8AC3E}">
        <p14:creationId xmlns:p14="http://schemas.microsoft.com/office/powerpoint/2010/main" val="549965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Basics of Splinting </a:t>
            </a:r>
            <a:r>
              <a:rPr lang="en-US" sz="2000" b="0" dirty="0" smtClean="0">
                <a:latin typeface="Times New Roman" panose="02020603050405020304" pitchFamily="18" charset="0"/>
                <a:ea typeface="ＭＳ Ｐゴシック"/>
              </a:rPr>
              <a:t>(13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Compartment Syndrome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Compartment </a:t>
            </a:r>
            <a:r>
              <a:rPr lang="en-US" altLang="en-US" sz="2400" dirty="0">
                <a:solidFill>
                  <a:srgbClr val="000000"/>
                </a:solidFill>
                <a:latin typeface="Arial (Body)"/>
                <a:ea typeface="ＭＳ Ｐゴシック"/>
              </a:rPr>
              <a:t>Syndrome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pain or burning sensation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Decreased strength in extremity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Paralysis of the extremity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Pain with movement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Extremity feels hard to palpation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Distal pulses and motor and sensory functions may be normal</a:t>
            </a:r>
          </a:p>
        </p:txBody>
      </p:sp>
    </p:spTree>
    <p:extLst>
      <p:ext uri="{BB962C8B-B14F-4D97-AF65-F5344CB8AC3E}">
        <p14:creationId xmlns:p14="http://schemas.microsoft.com/office/powerpoint/2010/main" val="7896677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Nontraumatic Fractures</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Pathologic Fracture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fracture involves a diseased bone; less force is required to fracture the bone.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Patients with a past medical history of cancer, osteoporosis, and other benign bone conditions such as congenital cysts often suffer pathologic fractures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10966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Kyle selects a padded, rigid splint that extends from the patient’s fingertips to just below the elbow. He carefully applies and secures the splint, then applies a sling to immobilize the elbow. He reassesses the distal pulse and motor and sensory functions.</a:t>
            </a: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At the hospital, Dominique is diagnosed with a fractured radius and ulna, and is told she will be wearing a cast for the next six </a:t>
            </a:r>
            <a:r>
              <a:rPr lang="en-US" altLang="en-US" sz="2400" dirty="0" smtClean="0">
                <a:solidFill>
                  <a:srgbClr val="000000"/>
                </a:solidFill>
                <a:latin typeface="Arial (Body)"/>
                <a:ea typeface="ＭＳ Ｐゴシック"/>
              </a:rPr>
              <a:t>weeks.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719963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Musculoskeletal injuries include fractures, sprains, strains, and dislocations.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Some fractures can result in life-threatening hemorrhaging.</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management </a:t>
            </a:r>
            <a:r>
              <a:rPr lang="en-US" altLang="en-US" sz="2400" dirty="0">
                <a:solidFill>
                  <a:srgbClr val="000000"/>
                </a:solidFill>
                <a:latin typeface="Arial (Body)"/>
                <a:ea typeface="ＭＳ Ｐゴシック"/>
              </a:rPr>
              <a:t>of musculoskeletal injuries can prevent complications.</a:t>
            </a:r>
          </a:p>
        </p:txBody>
      </p:sp>
    </p:spTree>
    <p:extLst>
      <p:ext uri="{BB962C8B-B14F-4D97-AF65-F5344CB8AC3E}">
        <p14:creationId xmlns:p14="http://schemas.microsoft.com/office/powerpoint/2010/main" val="1002176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variety of types of splints are available to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Always assess pulse motor and sensory functions before and after splinting.</a:t>
            </a:r>
          </a:p>
        </p:txBody>
      </p:sp>
    </p:spTree>
    <p:extLst>
      <p:ext uri="{BB962C8B-B14F-4D97-AF65-F5344CB8AC3E}">
        <p14:creationId xmlns:p14="http://schemas.microsoft.com/office/powerpoint/2010/main" val="8003463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rPr>
              <a:t>Correct!</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54285"/>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When muscle fibers are overstretched and torn, the injury is known as a strain.</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5682779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055451"/>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sprain is an injury to the joint capsule and ligaments.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486773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Musculoskeletal System Review </a:t>
            </a:r>
            <a:r>
              <a:rPr lang="en-US" sz="2000" b="0" dirty="0" smtClean="0">
                <a:latin typeface="Times New Roman" panose="02020603050405020304" pitchFamily="18" charset="0"/>
                <a:ea typeface="ＭＳ Ｐゴシック"/>
              </a:rPr>
              <a:t>(3 of 5)</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Tendons and Ligaments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Tendons connect muscle to bone.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Ligaments connect bone to bone.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Cartilage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Cartilage, an extension of the bone end, is composed of connective tissue.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Cartilage allows the bones to ride over each other during movement with relatively little friction.</a:t>
            </a:r>
          </a:p>
        </p:txBody>
      </p:sp>
    </p:spTree>
    <p:extLst>
      <p:ext uri="{BB962C8B-B14F-4D97-AF65-F5344CB8AC3E}">
        <p14:creationId xmlns:p14="http://schemas.microsoft.com/office/powerpoint/2010/main" val="35219706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395919"/>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dislocation occurs when bone ends are displaced from their normal position in the joint.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1436236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104089"/>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fracture is a break in the continuity of a bone.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967760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8894</TotalTime>
  <Words>6612</Words>
  <Application>Microsoft Office PowerPoint</Application>
  <PresentationFormat>On-screen Show (4:3)</PresentationFormat>
  <Paragraphs>662</Paragraphs>
  <Slides>92</Slides>
  <Notes>80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92</vt:i4>
      </vt:variant>
    </vt:vector>
  </HeadingPairs>
  <TitlesOfParts>
    <vt:vector size="103" baseType="lpstr">
      <vt:lpstr>ＭＳ Ｐゴシック</vt:lpstr>
      <vt:lpstr>Arial</vt:lpstr>
      <vt:lpstr>Arial (Body)</vt:lpstr>
      <vt:lpstr>Calibri</vt:lpstr>
      <vt:lpstr>MS Reference Sans Serif</vt:lpstr>
      <vt:lpstr>Noto Sans Symbols</vt:lpstr>
      <vt:lpstr>Segoe UI Black</vt:lpstr>
      <vt:lpstr>Times New Roman</vt:lpstr>
      <vt:lpstr>Verdana</vt:lpstr>
      <vt:lpstr>508 Lecture</vt:lpstr>
      <vt:lpstr>1_508 Lecture</vt:lpstr>
      <vt:lpstr>Prehospital: Emergency Care</vt:lpstr>
      <vt:lpstr>Learning Readiness</vt:lpstr>
      <vt:lpstr>Setting the Stage</vt:lpstr>
      <vt:lpstr>Case Study Introduction</vt:lpstr>
      <vt:lpstr>Case Study (1 of 5)</vt:lpstr>
      <vt:lpstr>Introduction</vt:lpstr>
      <vt:lpstr>Musculoskeletal System Review (1 of 5)</vt:lpstr>
      <vt:lpstr>Musculoskeletal System Review (2 of 5)</vt:lpstr>
      <vt:lpstr>Musculoskeletal System Review (3 of 5)</vt:lpstr>
      <vt:lpstr>Ligaments Connect Bone to Bone. Tendons Attach Muscle to Bone</vt:lpstr>
      <vt:lpstr>Structure of a Joint</vt:lpstr>
      <vt:lpstr>Musculoskeletal System Review (4 of 5)</vt:lpstr>
      <vt:lpstr>Musculoskeletal System Review (5 of 5)</vt:lpstr>
      <vt:lpstr>The Skeletal System</vt:lpstr>
      <vt:lpstr>Bones of the Upper Extremity</vt:lpstr>
      <vt:lpstr>Bones of the Lower Extremity</vt:lpstr>
      <vt:lpstr>Injuries to Bones and Joints (1 of 14)</vt:lpstr>
      <vt:lpstr>Injuries to Bones and Joints (2 of 14)</vt:lpstr>
      <vt:lpstr>Types of Fractures</vt:lpstr>
      <vt:lpstr>Closed and Open Injuries</vt:lpstr>
      <vt:lpstr>A Closed Fracture Has no Associated Open Wound</vt:lpstr>
      <vt:lpstr>An Open Fracture Presents with an Open Wound, Often with a Bone end Protruding Through the Skin</vt:lpstr>
      <vt:lpstr>Deformity is a Sign of This Kind of Fracture</vt:lpstr>
      <vt:lpstr>Injuries to Bones and Joints (3 of 14)</vt:lpstr>
      <vt:lpstr>Injuries to Bones and Joints (4 of 14)</vt:lpstr>
      <vt:lpstr>Injuries to Bones and Joints (5 of 14)</vt:lpstr>
      <vt:lpstr>Injuries to Bones and Joints (6 of 14)</vt:lpstr>
      <vt:lpstr>Dislocation of the Knee Joint</vt:lpstr>
      <vt:lpstr>Click on the Injury That is Characterized by Overstretching and Tearing Muscle Fibers</vt:lpstr>
      <vt:lpstr>Injuries to Bones and Joints (7 of 14)</vt:lpstr>
      <vt:lpstr>Injuries to Bones and Joints (8 of 14)</vt:lpstr>
      <vt:lpstr>Injuries to Bones and Joints (9 of 14)</vt:lpstr>
      <vt:lpstr>The Bones are Highly Vascular and Can Bleed Profusely if Injured, as Illustrated in the Long Bone Shown</vt:lpstr>
      <vt:lpstr>Injuries to Bones and Joints (10 of 14)</vt:lpstr>
      <vt:lpstr>Injuries to Bones and Joints (11 of 14)</vt:lpstr>
      <vt:lpstr>Signs and Symptoms of Bone or Joint Injuries</vt:lpstr>
      <vt:lpstr>Injuries to Bones and Joints (12 of 14)</vt:lpstr>
      <vt:lpstr>Injuries to Bones and Joints (13 of 14)</vt:lpstr>
      <vt:lpstr>Injuries to Bones and Joints (14 of 14)</vt:lpstr>
      <vt:lpstr>Case Study (2 of 5)</vt:lpstr>
      <vt:lpstr>Case Study (3 of 5)</vt:lpstr>
      <vt:lpstr>Case Study (4 of 5)</vt:lpstr>
      <vt:lpstr>Case Study (5 of 5)</vt:lpstr>
      <vt:lpstr>Basics of Splinting (1 of 13)</vt:lpstr>
      <vt:lpstr>Basics of Splinting (2 of 13)</vt:lpstr>
      <vt:lpstr>Basics of Splinting (3 of 13)</vt:lpstr>
      <vt:lpstr>E M T Skills 30-1</vt:lpstr>
      <vt:lpstr>Assess the Distal Pulse and Motor and Sensory Function (1 of 2)</vt:lpstr>
      <vt:lpstr>Cut Away Clothing to Expose the Injury Site</vt:lpstr>
      <vt:lpstr>Place a Sterile Dressing Over the Open Wound</vt:lpstr>
      <vt:lpstr>Align the Extremity with Gentle Traction if There is Severe Deformity, Absence of Distal Pulses, or Cyanosis</vt:lpstr>
      <vt:lpstr>Pad the Splint to Prevent Discomfort and Unnecessary Pressure</vt:lpstr>
      <vt:lpstr>Maintain Manual Traction. Do not Release until the Splint has Been Applied</vt:lpstr>
      <vt:lpstr>If Your Service Uses Commercially Prepared, Prepadded Splints, Skip the Padding Step, But Maintain Manual Traction, in Any Case</vt:lpstr>
      <vt:lpstr>Basics of Splinting (4 of 13)</vt:lpstr>
      <vt:lpstr>Examples of Splints</vt:lpstr>
      <vt:lpstr>A Bipolar Traction Splint</vt:lpstr>
      <vt:lpstr>E M T Skills 30-2</vt:lpstr>
      <vt:lpstr>Manually Stabilize the Suspected Fracture and Assess Pulse and Motor and Sensory Functions</vt:lpstr>
      <vt:lpstr>Apply the Splint and Secure it to the Extremity</vt:lpstr>
      <vt:lpstr>Suction the Air out of the Splint until it is Rigid. Reassess Pulse and Motor and Sensory Functions</vt:lpstr>
      <vt:lpstr>An Injured Foot or Ankle May be Splinted by Wrapping the Area in an Ordinary Bed Pillow</vt:lpstr>
      <vt:lpstr>Basics of Splinting (5 of 13)</vt:lpstr>
      <vt:lpstr>Basics of Splinting (6 of 13)</vt:lpstr>
      <vt:lpstr>E M T Skills 30-3</vt:lpstr>
      <vt:lpstr>Apply Manual Stabilization to the Injured Extremity</vt:lpstr>
      <vt:lpstr>Assess the Distal Pulse and Motor and Sensory Function (2 of 2)</vt:lpstr>
      <vt:lpstr>If the Deformity is Severe, Distal Pulses are Absent, or the Distal Extremity is Cyanotic, Align with Gentle Manual Traction</vt:lpstr>
      <vt:lpstr>Measure the Splint for Proper Length</vt:lpstr>
      <vt:lpstr>Secure the Entire Injured Extremity. The Hand (or Foot) Must be Immobilized in the Position of Function</vt:lpstr>
      <vt:lpstr>Reassess the Pulse and Motor and Sensory Functions</vt:lpstr>
      <vt:lpstr>Basics of Splinting (7 of 13)</vt:lpstr>
      <vt:lpstr>E M T Skills 30-4</vt:lpstr>
      <vt:lpstr>Manually Stabilize the Joint in the Position Found. Then Assess Distal Pulse and Motor and Sensory Function</vt:lpstr>
      <vt:lpstr>Apply the Splint to Immobilize the Bone above and Below the Joint</vt:lpstr>
      <vt:lpstr>Reassess Sensory Function, Pulses, and Motor Function after the Splint is Applied</vt:lpstr>
      <vt:lpstr>Basics of Splinting (8 of 13)</vt:lpstr>
      <vt:lpstr>Basics of Splinting (9 of 13)</vt:lpstr>
      <vt:lpstr>Basics of Splinting (10 of 13)</vt:lpstr>
      <vt:lpstr>Basics of Splinting (11 of 13)</vt:lpstr>
      <vt:lpstr>A Pelvic Fracture Can be Effectively Splinted with a Commercial Pelvic Splint. A Pelvic Splint May also be Improvised from a Sheet</vt:lpstr>
      <vt:lpstr>Basics of Splinting (12 of 13)</vt:lpstr>
      <vt:lpstr>Basics of Splinting (13 of 13)</vt:lpstr>
      <vt:lpstr>Nontraumatic Fractures</vt:lpstr>
      <vt:lpstr>Case Study Conclusion</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929</cp:revision>
  <dcterms:modified xsi:type="dcterms:W3CDTF">2018-03-01T08:55:05Z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