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44" r:id="rId6"/>
    <p:sldMasterId id="2147483758" r:id="rId7"/>
    <p:sldMasterId id="2147483800" r:id="rId8"/>
  </p:sldMasterIdLst>
  <p:notesMasterIdLst>
    <p:notesMasterId r:id="rId17"/>
  </p:notesMasterIdLst>
  <p:sldIdLst>
    <p:sldId id="257" r:id="rId9"/>
    <p:sldId id="258" r:id="rId10"/>
    <p:sldId id="259" r:id="rId11"/>
    <p:sldId id="261" r:id="rId12"/>
    <p:sldId id="268" r:id="rId13"/>
    <p:sldId id="263" r:id="rId14"/>
    <p:sldId id="264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94660"/>
  </p:normalViewPr>
  <p:slideViewPr>
    <p:cSldViewPr>
      <p:cViewPr>
        <p:scale>
          <a:sx n="72" d="100"/>
          <a:sy n="72" d="100"/>
        </p:scale>
        <p:origin x="-13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682A-99C3-4617-8910-3214D21861C5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E06D2-EC5F-4750-83B8-25BEBFEE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59D55-1288-4FEE-8E61-70F5C6D5915A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1270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1683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BDF5-2F45-42A6-9EAE-A8E247B4E0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9339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7F3A-69D0-4D95-8A2D-F2F4E8BA48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3518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D2D56-CDC8-4EDB-8480-9478E7850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85468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E9A627-0244-4767-9BE3-B905972E67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00799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3E4DF2-D94F-404B-891C-2B66CDA5E6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251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920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4689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317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7745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938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4149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2053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2328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504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473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3708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207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9783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354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0963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2080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45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1160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220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67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95060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799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881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41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548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0609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2767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022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103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1203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7875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687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4586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7714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129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195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2816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4735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2825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91423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3990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3741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6518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827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6038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31731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9165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36117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7213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469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50307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8612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8466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0517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80307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95758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47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485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8982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8433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5973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6389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50090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331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3945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7241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09036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39036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45221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8119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1170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9305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2396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39529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3117-408A-4F44-BECC-3C47E8B51A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0438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9921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E125-DA2A-40F6-A20F-C6182ADE3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83613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D675E-0BC3-4048-A4B1-F9704C4EDB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71135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B801-825E-4B96-9781-04E6ABCB9B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2878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61-AA0C-432C-A183-46C0CD3D88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00805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A334-8851-4CB9-982E-D048B1ED5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7058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AD92-2479-48B3-A4ED-8A1A6A883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61824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A664-E11D-4820-9272-911AA8A1C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84672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5116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FEB2C-0500-4DCA-B113-AAB2ABCE2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63710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9B3D-1CCE-4F85-A900-59DDD579E5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353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755D-B9AA-42B7-87B7-6AD8D13090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14295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D8D6F9-3934-4A41-83AF-EED8C0885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0742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7A43D-AEC6-4603-959E-8A9C50BD3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97852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251CF-297E-4B21-B1DB-2D36753C25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2668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5C985-185C-485A-AF41-8928384D48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1854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C7C4-388B-4D5C-A287-2073EAD86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55756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D2411-9C2A-4647-9BFD-4087CDF0CC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5728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5280D-DD66-4096-ABC1-B38497CF42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56459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21647-AE16-4DD4-92F9-E4DAB1890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61857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D422-D25E-4EEE-8A60-37E247EF85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37398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AD4B-AA74-4EB8-8E18-E5BDBFA25F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14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5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7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67DD9-3C8C-4A7C-8DED-F10F55E1CC3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BEFFED-3D3E-40ED-9595-7B95EAB5316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</a:rPr>
              <a:t>Shipboard 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Firefighting 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Training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12925" y="2068513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6800" y="1981200"/>
            <a:ext cx="67818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u="sng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>
                <a:solidFill>
                  <a:srgbClr val="FFFF00"/>
                </a:solidFill>
              </a:rPr>
              <a:t>Check In will start at </a:t>
            </a:r>
            <a:r>
              <a:rPr lang="en-US" altLang="en-US" sz="2800" b="1" i="1" u="sng" dirty="0" smtClean="0">
                <a:solidFill>
                  <a:srgbClr val="FFFF00"/>
                </a:solidFill>
              </a:rPr>
              <a:t>0830</a:t>
            </a:r>
            <a:r>
              <a:rPr lang="en-US" altLang="en-US" sz="2800" b="1" i="1" u="sng" dirty="0">
                <a:solidFill>
                  <a:srgbClr val="FFFF00"/>
                </a:solidFill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FFFF00"/>
                </a:solidFill>
              </a:rPr>
              <a:t>$</a:t>
            </a:r>
            <a:r>
              <a:rPr lang="en-US" altLang="en-US" b="1" i="1" dirty="0">
                <a:solidFill>
                  <a:srgbClr val="FFFF00"/>
                </a:solidFill>
              </a:rPr>
              <a:t>1.00  All you Can </a:t>
            </a:r>
            <a:r>
              <a:rPr lang="en-US" altLang="en-US" b="1" i="1" dirty="0" smtClean="0">
                <a:solidFill>
                  <a:srgbClr val="FFFF00"/>
                </a:solidFill>
              </a:rPr>
              <a:t>Drink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FFFF00"/>
                </a:solidFill>
              </a:rPr>
              <a:t>Need Coffee?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FFFF00"/>
                </a:solidFill>
              </a:rPr>
              <a:t>(Don’t be cheap)</a:t>
            </a:r>
            <a:endParaRPr lang="en-US" altLang="en-US" b="1" i="1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>
                <a:solidFill>
                  <a:srgbClr val="FFFF00"/>
                </a:solidFill>
              </a:rPr>
              <a:t>Please Silence all cell phones.</a:t>
            </a:r>
          </a:p>
        </p:txBody>
      </p:sp>
    </p:spTree>
    <p:extLst>
      <p:ext uri="{BB962C8B-B14F-4D97-AF65-F5344CB8AC3E}">
        <p14:creationId xmlns:p14="http://schemas.microsoft.com/office/powerpoint/2010/main" val="4070191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47800"/>
          </a:xfrm>
        </p:spPr>
        <p:txBody>
          <a:bodyPr/>
          <a:lstStyle/>
          <a:p>
            <a:r>
              <a:rPr lang="en-US" altLang="en-US" sz="3500" dirty="0">
                <a:solidFill>
                  <a:schemeClr val="bg1"/>
                </a:solidFill>
              </a:rPr>
              <a:t>         </a:t>
            </a:r>
            <a:br>
              <a:rPr lang="en-US" altLang="en-US" sz="3500" dirty="0">
                <a:solidFill>
                  <a:schemeClr val="bg1"/>
                </a:solidFill>
              </a:rPr>
            </a:br>
            <a:r>
              <a:rPr lang="en-US" altLang="en-US" sz="3500" b="1" dirty="0">
                <a:solidFill>
                  <a:schemeClr val="bg1"/>
                </a:solidFill>
              </a:rPr>
              <a:t> </a:t>
            </a:r>
            <a:r>
              <a:rPr lang="en-US" altLang="en-US" sz="3500" b="1" dirty="0" smtClean="0">
                <a:solidFill>
                  <a:schemeClr val="bg1"/>
                </a:solidFill>
              </a:rPr>
              <a:t>RTC NORTH ISLAND</a:t>
            </a:r>
            <a:r>
              <a:rPr lang="en-US" altLang="en-US" sz="3500" b="1" dirty="0">
                <a:solidFill>
                  <a:schemeClr val="bg1"/>
                </a:solidFill>
              </a:rPr>
              <a:t/>
            </a:r>
            <a:br>
              <a:rPr lang="en-US" altLang="en-US" sz="3500" b="1" dirty="0">
                <a:solidFill>
                  <a:schemeClr val="bg1"/>
                </a:solidFill>
              </a:rPr>
            </a:br>
            <a:r>
              <a:rPr lang="en-US" altLang="en-US" sz="3500" b="1" dirty="0">
                <a:solidFill>
                  <a:schemeClr val="bg1"/>
                </a:solidFill>
              </a:rPr>
              <a:t> </a:t>
            </a:r>
            <a:r>
              <a:rPr lang="en-US" altLang="en-US" sz="3500" b="1" dirty="0" smtClean="0">
                <a:solidFill>
                  <a:schemeClr val="bg1"/>
                </a:solidFill>
              </a:rPr>
              <a:t>FEDERAL FIRE SAN DIEGO</a:t>
            </a:r>
            <a:endParaRPr lang="en-US" altLang="en-US" sz="3500" b="1" dirty="0">
              <a:solidFill>
                <a:schemeClr val="bg1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Tahoma" pitchFamily="34" charset="0"/>
              </a:rPr>
              <a:t>OUR MISSION IS TO PROVIDE YOU WITH REALISTIC HANDS-ON TRAINING AND TO FAMILIARIZE YOU WITH GENERAL SHIPBOARD FIRE FIGHTING TACTICS FOR THE LAND BASED FIREFIGHTER.</a:t>
            </a:r>
          </a:p>
        </p:txBody>
      </p:sp>
    </p:spTree>
    <p:extLst>
      <p:ext uri="{BB962C8B-B14F-4D97-AF65-F5344CB8AC3E}">
        <p14:creationId xmlns:p14="http://schemas.microsoft.com/office/powerpoint/2010/main" val="3531579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" y="365125"/>
            <a:ext cx="861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i="1" dirty="0" smtClean="0">
                <a:solidFill>
                  <a:srgbClr val="FFFF00"/>
                </a:solidFill>
              </a:rPr>
              <a:t>SAFETY </a:t>
            </a:r>
            <a:r>
              <a:rPr lang="en-US" altLang="en-US" sz="4800" b="1" i="1" dirty="0">
                <a:solidFill>
                  <a:srgbClr val="FFFF00"/>
                </a:solidFill>
              </a:rPr>
              <a:t>TIME OUT</a:t>
            </a:r>
            <a:r>
              <a:rPr lang="en-US" altLang="en-US" sz="4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</a:rPr>
              <a:t>Due to the hazardous nature of live fire fighting training,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Trainees shall </a:t>
            </a:r>
            <a:r>
              <a:rPr lang="en-US" altLang="en-US" sz="2000" b="1" i="1" dirty="0">
                <a:solidFill>
                  <a:srgbClr val="FFFFFF"/>
                </a:solidFill>
              </a:rPr>
              <a:t>request a 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Safety Time </a:t>
            </a:r>
            <a:r>
              <a:rPr lang="en-US" altLang="en-US" sz="2000" b="1" i="1" dirty="0">
                <a:solidFill>
                  <a:srgbClr val="FFFF00"/>
                </a:solidFill>
              </a:rPr>
              <a:t>Out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whenever </a:t>
            </a:r>
            <a:r>
              <a:rPr lang="en-US" altLang="en-US" sz="2000" b="1" i="1" dirty="0">
                <a:solidFill>
                  <a:srgbClr val="FFFFFF"/>
                </a:solidFill>
              </a:rPr>
              <a:t>they are apprehensive about their personal safety or that of  another.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</a:rPr>
              <a:t>An instructor shall effect a </a:t>
            </a:r>
            <a:r>
              <a:rPr lang="en-US" altLang="en-US" sz="2000" b="1" i="1" dirty="0">
                <a:solidFill>
                  <a:srgbClr val="FFFF00"/>
                </a:solidFill>
              </a:rPr>
              <a:t>S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TO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b="1" i="1" dirty="0">
                <a:solidFill>
                  <a:srgbClr val="FFFFFF"/>
                </a:solidFill>
              </a:rPr>
              <a:t>for similar reasons. The purpose of the </a:t>
            </a:r>
            <a:r>
              <a:rPr lang="en-US" altLang="en-US" sz="2000" b="1" i="1" dirty="0">
                <a:solidFill>
                  <a:srgbClr val="FFFF00"/>
                </a:solidFill>
              </a:rPr>
              <a:t>S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TO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FFFF"/>
                </a:solidFill>
              </a:rPr>
              <a:t>is to clarify a situation of concern and to receive or provide additional instruction as appropriate.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</a:rPr>
              <a:t>A</a:t>
            </a: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STO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b="1" i="1" dirty="0">
                <a:solidFill>
                  <a:srgbClr val="FFFFFF"/>
                </a:solidFill>
              </a:rPr>
              <a:t>is requested by a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member raising </a:t>
            </a:r>
            <a:r>
              <a:rPr lang="en-US" altLang="en-US" sz="2000" b="1" i="1" dirty="0">
                <a:solidFill>
                  <a:srgbClr val="FFFFFF"/>
                </a:solidFill>
              </a:rPr>
              <a:t>a hand over the head.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</a:rPr>
              <a:t>If the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members signal </a:t>
            </a:r>
            <a:r>
              <a:rPr lang="en-US" altLang="en-US" sz="2000" b="1" i="1" dirty="0">
                <a:solidFill>
                  <a:srgbClr val="FFFFFF"/>
                </a:solidFill>
              </a:rPr>
              <a:t>is not acknowledged by the instructor the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member shall </a:t>
            </a:r>
            <a:r>
              <a:rPr lang="en-US" altLang="en-US" sz="2000" b="1" i="1" dirty="0">
                <a:solidFill>
                  <a:srgbClr val="FFFFFF"/>
                </a:solidFill>
              </a:rPr>
              <a:t>shout 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“SAFETY TIME </a:t>
            </a:r>
            <a:r>
              <a:rPr lang="en-US" altLang="en-US" sz="2000" b="1" i="1" dirty="0">
                <a:solidFill>
                  <a:srgbClr val="FFFF00"/>
                </a:solidFill>
              </a:rPr>
              <a:t>OUT”.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FF"/>
                </a:solidFill>
              </a:rPr>
              <a:t>When engaged in live fire fighting training the instructor shall attempt to relieve the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member requesting </a:t>
            </a:r>
            <a:r>
              <a:rPr lang="en-US" altLang="en-US" sz="2000" b="1" i="1" dirty="0">
                <a:solidFill>
                  <a:srgbClr val="FFFFFF"/>
                </a:solidFill>
              </a:rPr>
              <a:t>the </a:t>
            </a:r>
            <a:r>
              <a:rPr lang="en-US" altLang="en-US" sz="2000" b="1" i="1" dirty="0">
                <a:solidFill>
                  <a:srgbClr val="FFFF00"/>
                </a:solidFill>
              </a:rPr>
              <a:t>S</a:t>
            </a:r>
            <a:r>
              <a:rPr lang="en-US" altLang="en-US" sz="2000" b="1" i="1" dirty="0" smtClean="0">
                <a:solidFill>
                  <a:srgbClr val="FFFF00"/>
                </a:solidFill>
              </a:rPr>
              <a:t>TO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b="1" i="1" dirty="0">
                <a:solidFill>
                  <a:srgbClr val="FFFFFF"/>
                </a:solidFill>
              </a:rPr>
              <a:t>and direct the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member </a:t>
            </a:r>
            <a:r>
              <a:rPr lang="en-US" altLang="en-US" sz="2000" b="1" i="1" dirty="0">
                <a:solidFill>
                  <a:srgbClr val="FFFFFF"/>
                </a:solidFill>
              </a:rPr>
              <a:t>out of the structure. If this is not practical for some reason, the instructor shall back the group out of the structure.</a:t>
            </a:r>
          </a:p>
        </p:txBody>
      </p:sp>
    </p:spTree>
    <p:extLst>
      <p:ext uri="{BB962C8B-B14F-4D97-AF65-F5344CB8AC3E}">
        <p14:creationId xmlns:p14="http://schemas.microsoft.com/office/powerpoint/2010/main" val="1544877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u="sng">
                <a:solidFill>
                  <a:schemeClr val="bg1"/>
                </a:solidFill>
              </a:rPr>
              <a:t>Heat Exhaustion/ Heat Stroke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609600"/>
            <a:ext cx="4038600" cy="218598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</a:rPr>
              <a:t>Dizziness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Lightheadedness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Headache 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Nausea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Vomiting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7136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19600" y="685800"/>
            <a:ext cx="4724400" cy="2185988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</a:rPr>
              <a:t>Cool Clammy/ Hot Dry Skin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Excessive or Lack of Sweating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Rapid Pulse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Difficulty Breathing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Confusion/ Loss of Consciousness</a:t>
            </a:r>
          </a:p>
          <a:p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2895600"/>
            <a:ext cx="8229600" cy="3810000"/>
          </a:xfrm>
        </p:spPr>
        <p:txBody>
          <a:bodyPr/>
          <a:lstStyle/>
          <a:p>
            <a:r>
              <a:rPr lang="en-US" altLang="en-US" sz="1800" b="1" dirty="0">
                <a:solidFill>
                  <a:schemeClr val="bg1"/>
                </a:solidFill>
              </a:rPr>
              <a:t>IF YOU BELIEVE AT ANYTIME THAT YOU NOTICE ANY OF THE FOLLOWING SIGNS OR SYMPTONS IN YOURSELF, OR SOMEONE ELSE,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u="sng" dirty="0">
                <a:solidFill>
                  <a:srgbClr val="FFFF00"/>
                </a:solidFill>
              </a:rPr>
              <a:t>CALL A </a:t>
            </a:r>
            <a:r>
              <a:rPr lang="en-US" altLang="en-US" sz="1800" b="1" u="sng" dirty="0" smtClean="0">
                <a:solidFill>
                  <a:srgbClr val="FFFF00"/>
                </a:solidFill>
              </a:rPr>
              <a:t>SAFETY </a:t>
            </a:r>
            <a:r>
              <a:rPr lang="en-US" altLang="en-US" sz="1800" b="1" u="sng" dirty="0">
                <a:solidFill>
                  <a:srgbClr val="FFFF00"/>
                </a:solidFill>
              </a:rPr>
              <a:t>TIME-OUT </a:t>
            </a:r>
            <a:r>
              <a:rPr lang="en-US" altLang="en-US" sz="1800" b="1" u="sng" dirty="0" smtClean="0">
                <a:solidFill>
                  <a:srgbClr val="FFFF00"/>
                </a:solidFill>
              </a:rPr>
              <a:t>(STO</a:t>
            </a:r>
            <a:r>
              <a:rPr lang="en-US" altLang="en-US" sz="1800" b="1" u="sng" dirty="0">
                <a:solidFill>
                  <a:srgbClr val="FFFF00"/>
                </a:solidFill>
              </a:rPr>
              <a:t>) IMMEDIATLEY!!!</a:t>
            </a:r>
          </a:p>
          <a:p>
            <a:endParaRPr lang="en-US" altLang="en-US" sz="1800" b="1" u="sng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                                      </a:t>
            </a:r>
            <a:r>
              <a:rPr lang="en-US" altLang="en-US" sz="2000" b="1" u="sng" dirty="0">
                <a:solidFill>
                  <a:schemeClr val="bg1"/>
                </a:solidFill>
              </a:rPr>
              <a:t>PREVENTION</a:t>
            </a:r>
          </a:p>
          <a:p>
            <a:r>
              <a:rPr lang="en-US" altLang="en-US" sz="2000" dirty="0" smtClean="0">
                <a:solidFill>
                  <a:schemeClr val="bg1"/>
                </a:solidFill>
              </a:rPr>
              <a:t>Members are </a:t>
            </a:r>
            <a:r>
              <a:rPr lang="en-US" altLang="en-US" sz="2000" u="sng" dirty="0">
                <a:solidFill>
                  <a:schemeClr val="bg1"/>
                </a:solidFill>
              </a:rPr>
              <a:t>required</a:t>
            </a:r>
            <a:r>
              <a:rPr lang="en-US" altLang="en-US" sz="2000" dirty="0">
                <a:solidFill>
                  <a:schemeClr val="bg1"/>
                </a:solidFill>
              </a:rPr>
              <a:t> to drink a minimum of 8 </a:t>
            </a:r>
            <a:r>
              <a:rPr lang="en-US" altLang="en-US" sz="2000" dirty="0" err="1">
                <a:solidFill>
                  <a:schemeClr val="bg1"/>
                </a:solidFill>
              </a:rPr>
              <a:t>oz</a:t>
            </a:r>
            <a:r>
              <a:rPr lang="en-US" altLang="en-US" sz="2000" dirty="0">
                <a:solidFill>
                  <a:schemeClr val="bg1"/>
                </a:solidFill>
              </a:rPr>
              <a:t> or one cup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	of water before training and during </a:t>
            </a:r>
            <a:r>
              <a:rPr lang="en-US" altLang="en-US" sz="2000" dirty="0" smtClean="0">
                <a:solidFill>
                  <a:schemeClr val="bg1"/>
                </a:solidFill>
              </a:rPr>
              <a:t>breaks </a:t>
            </a:r>
            <a:r>
              <a:rPr lang="en-US" altLang="en-US" sz="2000" dirty="0">
                <a:solidFill>
                  <a:schemeClr val="bg1"/>
                </a:solidFill>
              </a:rPr>
              <a:t>on the </a:t>
            </a:r>
            <a:r>
              <a:rPr lang="en-US" altLang="en-US" sz="2000" dirty="0" smtClean="0">
                <a:solidFill>
                  <a:schemeClr val="bg1"/>
                </a:solidFill>
              </a:rPr>
              <a:t>fire ground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</a:rPr>
              <a:t>    </a:t>
            </a:r>
            <a:r>
              <a:rPr lang="en-US" altLang="en-US" sz="2000" dirty="0" smtClean="0">
                <a:solidFill>
                  <a:srgbClr val="FFFF00"/>
                </a:solidFill>
              </a:rPr>
              <a:t>Coffee </a:t>
            </a:r>
            <a:r>
              <a:rPr lang="en-US" altLang="en-US" sz="2000" dirty="0">
                <a:solidFill>
                  <a:srgbClr val="FFFF00"/>
                </a:solidFill>
              </a:rPr>
              <a:t>and Soda do not count!!!</a:t>
            </a:r>
          </a:p>
          <a:p>
            <a:r>
              <a:rPr lang="en-US" altLang="en-US" sz="2000" dirty="0" smtClean="0">
                <a:solidFill>
                  <a:schemeClr val="bg1"/>
                </a:solidFill>
              </a:rPr>
              <a:t>Members are </a:t>
            </a:r>
            <a:r>
              <a:rPr lang="en-US" altLang="en-US" sz="2000" dirty="0">
                <a:solidFill>
                  <a:schemeClr val="bg1"/>
                </a:solidFill>
              </a:rPr>
              <a:t>also encouraged to eat some form of food prior to training and to drink up to 1 quart of water per hour of training. 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819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en-US" b="1" u="sng">
                <a:solidFill>
                  <a:schemeClr val="bg1"/>
                </a:solidFill>
              </a:rPr>
              <a:t>CLASS SAFETY 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400" b="1" u="sng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b="1" u="sng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="1" u="sng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All members must </a:t>
            </a:r>
            <a:r>
              <a:rPr lang="en-US" altLang="en-US" sz="2400" b="1" dirty="0">
                <a:solidFill>
                  <a:schemeClr val="bg1"/>
                </a:solidFill>
              </a:rPr>
              <a:t>stay with their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groups.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Do not enter any structure without an Instructor present.</a:t>
            </a:r>
          </a:p>
          <a:p>
            <a:pPr>
              <a:lnSpc>
                <a:spcPct val="80000"/>
              </a:lnSpc>
            </a:pPr>
            <a:endParaRPr lang="en-US" altLang="en-US" sz="2400" b="1" u="sng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NO HORSEPLAY!!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bg1"/>
                </a:solidFill>
              </a:rPr>
              <a:t>DO NOT STRADDLE  FIRE HOSES. STEP </a:t>
            </a:r>
            <a:r>
              <a:rPr lang="en-US" altLang="en-US" sz="2400" b="1" u="sng" dirty="0" smtClean="0">
                <a:solidFill>
                  <a:schemeClr val="bg1"/>
                </a:solidFill>
              </a:rPr>
              <a:t>ON ALL </a:t>
            </a:r>
            <a:r>
              <a:rPr lang="en-US" altLang="en-US" sz="2400" b="1" u="sng" dirty="0">
                <a:solidFill>
                  <a:schemeClr val="bg1"/>
                </a:solidFill>
              </a:rPr>
              <a:t>FIRE HOSES.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412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543800" cy="1752600"/>
          </a:xfrm>
        </p:spPr>
        <p:txBody>
          <a:bodyPr/>
          <a:lstStyle/>
          <a:p>
            <a:r>
              <a:rPr lang="en-US" altLang="en-US" u="sng">
                <a:solidFill>
                  <a:schemeClr val="tx1"/>
                </a:solidFill>
              </a:rPr>
              <a:t>FACILITIES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886200" cy="2049463"/>
          </a:xfrm>
        </p:spPr>
        <p:txBody>
          <a:bodyPr/>
          <a:lstStyle/>
          <a:p>
            <a:r>
              <a:rPr lang="en-US" altLang="en-US" dirty="0" smtClean="0"/>
              <a:t>SMOKING AREA</a:t>
            </a:r>
          </a:p>
          <a:p>
            <a:r>
              <a:rPr lang="en-US" altLang="en-US" dirty="0" smtClean="0"/>
              <a:t>RESTROOMS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4032250" cy="2058988"/>
          </a:xfrm>
        </p:spPr>
        <p:txBody>
          <a:bodyPr/>
          <a:lstStyle/>
          <a:p>
            <a:r>
              <a:rPr lang="en-US" altLang="en-US" dirty="0"/>
              <a:t>COFFEE </a:t>
            </a:r>
            <a:endParaRPr lang="en-US" altLang="en-US" dirty="0" smtClean="0"/>
          </a:p>
          <a:p>
            <a:r>
              <a:rPr lang="en-US" altLang="en-US" dirty="0" smtClean="0"/>
              <a:t>TELEPHONE </a:t>
            </a:r>
            <a:r>
              <a:rPr lang="en-US" altLang="en-US" dirty="0"/>
              <a:t>CALLS</a:t>
            </a:r>
          </a:p>
          <a:p>
            <a:endParaRPr lang="en-US" altLang="en-US" dirty="0"/>
          </a:p>
        </p:txBody>
      </p:sp>
      <p:pic>
        <p:nvPicPr>
          <p:cNvPr id="8197" name="Picture 5" descr="MCBD1010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95800"/>
            <a:ext cx="1928812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Cj02901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30028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MCj023839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795463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039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 bright="-4000" contrast="-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solidFill>
                  <a:srgbClr val="FFFF00"/>
                </a:solidFill>
              </a:rPr>
              <a:t>Course Schedule</a:t>
            </a:r>
            <a:endParaRPr lang="en-US" altLang="en-US" b="1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FF00"/>
                </a:solidFill>
              </a:rPr>
              <a:t>Classroom</a:t>
            </a:r>
          </a:p>
          <a:p>
            <a:pPr lvl="8"/>
            <a:endParaRPr lang="en-US" altLang="en-US" sz="600" b="1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1400" b="1" dirty="0" smtClean="0">
                <a:solidFill>
                  <a:srgbClr val="FFFF00"/>
                </a:solidFill>
              </a:rPr>
              <a:t>Intro   </a:t>
            </a:r>
          </a:p>
          <a:p>
            <a:pPr lvl="1"/>
            <a:r>
              <a:rPr lang="en-US" altLang="en-US" sz="1400" b="1" dirty="0" smtClean="0">
                <a:solidFill>
                  <a:srgbClr val="FFFF00"/>
                </a:solidFill>
              </a:rPr>
              <a:t>Review </a:t>
            </a:r>
          </a:p>
          <a:p>
            <a:pPr marL="457200" lvl="1" indent="0">
              <a:buNone/>
            </a:pPr>
            <a:r>
              <a:rPr lang="en-US" altLang="en-US" sz="1400" b="1" dirty="0" smtClean="0">
                <a:solidFill>
                  <a:srgbClr val="FFFF00"/>
                </a:solidFill>
              </a:rPr>
              <a:t> 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FF00"/>
                </a:solidFill>
              </a:rPr>
              <a:t>Fire Ground</a:t>
            </a:r>
          </a:p>
          <a:p>
            <a:pPr lvl="1"/>
            <a:r>
              <a:rPr lang="en-US" altLang="en-US" sz="1400" b="1" dirty="0" smtClean="0">
                <a:solidFill>
                  <a:srgbClr val="FFFF00"/>
                </a:solidFill>
              </a:rPr>
              <a:t>Walk thru of the Fire Trainer</a:t>
            </a:r>
          </a:p>
          <a:p>
            <a:pPr marL="457200" lvl="1" indent="0">
              <a:buNone/>
            </a:pPr>
            <a:endParaRPr lang="en-US" altLang="en-US" sz="1400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altLang="en-US" sz="1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FFFF00"/>
                </a:solidFill>
              </a:rPr>
              <a:t>Live Fire Exercise # 1</a:t>
            </a:r>
          </a:p>
          <a:p>
            <a:pPr lvl="1"/>
            <a:r>
              <a:rPr lang="en-US" altLang="en-US" sz="1400" b="1" dirty="0" smtClean="0">
                <a:solidFill>
                  <a:srgbClr val="FFFF00"/>
                </a:solidFill>
              </a:rPr>
              <a:t>Class C fire in electrical console room</a:t>
            </a:r>
          </a:p>
          <a:p>
            <a:pPr lvl="1"/>
            <a:r>
              <a:rPr lang="en-US" altLang="en-US" sz="1400" b="1" dirty="0" smtClean="0">
                <a:solidFill>
                  <a:srgbClr val="FFFF00"/>
                </a:solidFill>
              </a:rPr>
              <a:t>Critique</a:t>
            </a:r>
          </a:p>
          <a:p>
            <a:pPr lvl="1">
              <a:buNone/>
            </a:pPr>
            <a:endParaRPr lang="en-US" altLang="en-US" sz="1400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altLang="en-US" sz="1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81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4400" dirty="0" smtClean="0">
                <a:solidFill>
                  <a:schemeClr val="bg1"/>
                </a:solidFill>
              </a:rPr>
              <a:t>ANY QUESTIONS ?</a:t>
            </a:r>
          </a:p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Char char="-"/>
            </a:pPr>
            <a:endParaRPr lang="en-US" alt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39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354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Default Design</vt:lpstr>
      <vt:lpstr>1_Default Design</vt:lpstr>
      <vt:lpstr>2_Default Design</vt:lpstr>
      <vt:lpstr>3_Default Design</vt:lpstr>
      <vt:lpstr>4_Default Design</vt:lpstr>
      <vt:lpstr>6_Default Design</vt:lpstr>
      <vt:lpstr>7_Default Design</vt:lpstr>
      <vt:lpstr>10_Default Design</vt:lpstr>
      <vt:lpstr> Shipboard Firefighting Training</vt:lpstr>
      <vt:lpstr>           RTC NORTH ISLAND  FEDERAL FIRE SAN DIEGO</vt:lpstr>
      <vt:lpstr>PowerPoint Presentation</vt:lpstr>
      <vt:lpstr>Heat Exhaustion/ Heat Stroke</vt:lpstr>
      <vt:lpstr>CLASS SAFETY !</vt:lpstr>
      <vt:lpstr>FACILITIES</vt:lpstr>
      <vt:lpstr>Course Schedule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Shipboard Firefighting Team Trainer</dc:title>
  <dc:creator>Glorioso</dc:creator>
  <cp:lastModifiedBy>Anthony Glorioso</cp:lastModifiedBy>
  <cp:revision>22</cp:revision>
  <dcterms:created xsi:type="dcterms:W3CDTF">2014-04-21T20:55:58Z</dcterms:created>
  <dcterms:modified xsi:type="dcterms:W3CDTF">2016-08-09T03:41:27Z</dcterms:modified>
</cp:coreProperties>
</file>